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0"/>
  </p:notesMasterIdLst>
  <p:handoutMasterIdLst>
    <p:handoutMasterId r:id="rId21"/>
  </p:handoutMasterIdLst>
  <p:sldIdLst>
    <p:sldId id="256" r:id="rId2"/>
    <p:sldId id="263" r:id="rId3"/>
    <p:sldId id="272" r:id="rId4"/>
    <p:sldId id="269" r:id="rId5"/>
    <p:sldId id="275" r:id="rId6"/>
    <p:sldId id="262" r:id="rId7"/>
    <p:sldId id="276" r:id="rId8"/>
    <p:sldId id="277" r:id="rId9"/>
    <p:sldId id="267" r:id="rId10"/>
    <p:sldId id="273" r:id="rId11"/>
    <p:sldId id="278" r:id="rId12"/>
    <p:sldId id="279" r:id="rId13"/>
    <p:sldId id="280" r:id="rId14"/>
    <p:sldId id="281" r:id="rId15"/>
    <p:sldId id="257" r:id="rId16"/>
    <p:sldId id="283" r:id="rId17"/>
    <p:sldId id="282" r:id="rId18"/>
    <p:sldId id="274" r:id="rId1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2237C466-4E59-4763-955C-FD17E8065CA2}">
          <p14:sldIdLst>
            <p14:sldId id="256"/>
            <p14:sldId id="263"/>
            <p14:sldId id="272"/>
          </p14:sldIdLst>
        </p14:section>
        <p14:section name="未命名的章節" id="{66F4B995-7E48-46E7-ADF4-CE54B5D9EC6E}">
          <p14:sldIdLst>
            <p14:sldId id="269"/>
            <p14:sldId id="275"/>
            <p14:sldId id="262"/>
            <p14:sldId id="276"/>
            <p14:sldId id="277"/>
            <p14:sldId id="267"/>
            <p14:sldId id="273"/>
            <p14:sldId id="278"/>
            <p14:sldId id="279"/>
            <p14:sldId id="280"/>
            <p14:sldId id="281"/>
            <p14:sldId id="257"/>
            <p14:sldId id="283"/>
            <p14:sldId id="282"/>
            <p14:sldId id="27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79" autoAdjust="0"/>
    <p:restoredTop sz="94737" autoAdjust="0"/>
  </p:normalViewPr>
  <p:slideViewPr>
    <p:cSldViewPr>
      <p:cViewPr>
        <p:scale>
          <a:sx n="80" d="100"/>
          <a:sy n="80" d="100"/>
        </p:scale>
        <p:origin x="-1242" y="-7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514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5AFFA3-772E-459C-82D5-647EA4FECABA}" type="datetimeFigureOut">
              <a:rPr lang="zh-TW" altLang="en-US" smtClean="0"/>
              <a:t>2013/1/9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F20E70-0969-473F-8873-FA4FD0800C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61494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C71DA-083C-449B-81C8-55B813853752}" type="datetimeFigureOut">
              <a:rPr lang="zh-TW" altLang="en-US" smtClean="0"/>
              <a:t>2013/1/9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DF2B57-9BD6-4F94-8711-4FE47A4583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17645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F2B57-9BD6-4F94-8711-4FE47A4583AC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2029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F2B57-9BD6-4F94-8711-4FE47A4583A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2108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F2B57-9BD6-4F94-8711-4FE47A4583AC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6768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F2B57-9BD6-4F94-8711-4FE47A4583AC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5991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F2B57-9BD6-4F94-8711-4FE47A4583AC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8889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F2B57-9BD6-4F94-8711-4FE47A4583AC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3191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574E5-6AEC-418E-8D60-D1D59D9D7DCA}" type="datetime2">
              <a:rPr lang="zh-TW" altLang="en-US" smtClean="0"/>
              <a:t>2013年1月9日</a:t>
            </a:fld>
            <a:endParaRPr lang="zh-TW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FDC28A-9060-418C-9560-12A891A3C0A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TW" smtClean="0"/>
              <a:t>P.4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8CB80-3055-4332-909E-46FC236528BF}" type="datetime2">
              <a:rPr lang="zh-TW" altLang="en-US" smtClean="0"/>
              <a:t>2013年1月9日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P.4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C28A-9060-418C-9560-12A891A3C0A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7E81E-74CA-40ED-B365-5AB7A1F3E3EA}" type="datetime2">
              <a:rPr lang="zh-TW" altLang="en-US" smtClean="0"/>
              <a:t>2013年1月9日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P.4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C28A-9060-418C-9560-12A891A3C0A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B7F39-694A-4F65-ADB3-5783FB3FCB1F}" type="datetime2">
              <a:rPr lang="zh-TW" altLang="en-US" smtClean="0"/>
              <a:t>2013年1月9日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P.4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C28A-9060-418C-9560-12A891A3C0A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A6242-156C-4937-9D11-30EEA2BDF814}" type="datetime2">
              <a:rPr lang="zh-TW" altLang="en-US" smtClean="0"/>
              <a:t>2013年1月9日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P.4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C28A-9060-418C-9560-12A891A3C0A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C28CC-A653-4121-97AB-EE706DE796A8}" type="datetime2">
              <a:rPr lang="zh-TW" altLang="en-US" smtClean="0"/>
              <a:t>2013年1月9日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P.4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C28A-9060-418C-9560-12A891A3C0A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D8356-93B0-4878-9C02-9138EEEA63FE}" type="datetime2">
              <a:rPr lang="zh-TW" altLang="en-US" smtClean="0"/>
              <a:t>2013年1月9日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P.4</a:t>
            </a:r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C28A-9060-418C-9560-12A891A3C0A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6E55E-063C-433F-BD69-E2E562C10009}" type="datetime2">
              <a:rPr lang="zh-TW" altLang="en-US" smtClean="0"/>
              <a:t>2013年1月9日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P.4</a:t>
            </a:r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C28A-9060-418C-9560-12A891A3C0A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75B3-47E0-4115-BE6F-C72F30090A3A}" type="datetime2">
              <a:rPr lang="zh-TW" altLang="en-US" smtClean="0"/>
              <a:t>2013年1月9日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P.4</a:t>
            </a:r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C28A-9060-418C-9560-12A891A3C0A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B95AA-CBD2-4CB8-8C93-C1332C94B5E4}" type="datetime2">
              <a:rPr lang="zh-TW" altLang="en-US" smtClean="0"/>
              <a:t>2013年1月9日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P.4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C28A-9060-418C-9560-12A891A3C0A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16171-CE78-4BD5-A8B4-89518FB151F7}" type="datetime2">
              <a:rPr lang="zh-TW" altLang="en-US" smtClean="0"/>
              <a:t>2013年1月9日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P.4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DC28A-9060-418C-9560-12A891A3C0A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20000"/>
                <a:lumOff val="80000"/>
                <a:alpha val="38000"/>
              </a:schemeClr>
            </a:gs>
            <a:gs pos="100000">
              <a:schemeClr val="accent5">
                <a:lumMod val="40000"/>
                <a:lumOff val="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58F56F05-01C9-48BD-88C9-4EC05061F3BF}" type="datetime2">
              <a:rPr lang="zh-TW" altLang="en-US" smtClean="0"/>
              <a:t>2013年1月9日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r>
              <a:rPr lang="en-US" altLang="zh-TW" smtClean="0"/>
              <a:t>P.4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7EFDC28A-9060-418C-9560-12A891A3C0A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圖片 9"/>
          <p:cNvPicPr>
            <a:picLocks noChangeAspect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g"/><Relationship Id="rId5" Type="http://schemas.openxmlformats.org/officeDocument/2006/relationships/image" Target="../media/image27.pn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aste1.epa.gov.tw/ier_web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37622">
            <a:off x="872616" y="3209002"/>
            <a:ext cx="2512025" cy="2496325"/>
          </a:xfrm>
          <a:prstGeom prst="rect">
            <a:avLst/>
          </a:prstGeom>
          <a:effectLst>
            <a:glow>
              <a:schemeClr val="accent1">
                <a:lumMod val="50000"/>
                <a:alpha val="0"/>
              </a:schemeClr>
            </a:glow>
            <a:outerShdw blurRad="50800" dist="50800" dir="5400000" sx="112000" sy="112000" algn="ctr" rotWithShape="0">
              <a:srgbClr val="000000">
                <a:alpha val="23000"/>
              </a:srgbClr>
            </a:outerShdw>
          </a:effec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55576" y="548681"/>
            <a:ext cx="7636263" cy="1728192"/>
          </a:xfrm>
        </p:spPr>
        <p:txBody>
          <a:bodyPr>
            <a:noAutofit/>
          </a:bodyPr>
          <a:lstStyle/>
          <a:p>
            <a:r>
              <a:rPr lang="zh-TW" altLang="en-US" sz="6000" b="1" dirty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綠化回收</a:t>
            </a:r>
            <a:r>
              <a:rPr lang="zh-TW" altLang="en-US" sz="6000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機</a:t>
            </a:r>
            <a:r>
              <a:rPr lang="en-US" altLang="zh-TW" sz="6000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en-US" altLang="zh-TW" sz="6000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</a:br>
            <a:r>
              <a:rPr lang="en-US" altLang="zh-TW" sz="6000" b="1" dirty="0" smtClean="0">
                <a:solidFill>
                  <a:schemeClr val="accent5">
                    <a:lumMod val="50000"/>
                  </a:schemeClr>
                </a:solidFill>
                <a:latin typeface="Gungsuh" pitchFamily="18" charset="-127"/>
                <a:ea typeface="Gungsuh" pitchFamily="18" charset="-127"/>
              </a:rPr>
              <a:t>(Green Recycler)</a:t>
            </a:r>
            <a:endParaRPr lang="zh-TW" altLang="en-US" sz="6000" b="1" dirty="0">
              <a:solidFill>
                <a:schemeClr val="accent5">
                  <a:lumMod val="50000"/>
                </a:schemeClr>
              </a:solidFill>
              <a:latin typeface="Gungsuh" pitchFamily="18" charset="-127"/>
              <a:ea typeface="Gungsuh" pitchFamily="18" charset="-127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427984" y="3212976"/>
            <a:ext cx="4248472" cy="2736304"/>
          </a:xfrm>
          <a:ln>
            <a:noFill/>
          </a:ln>
        </p:spPr>
        <p:txBody>
          <a:bodyPr>
            <a:noAutofit/>
          </a:bodyPr>
          <a:lstStyle/>
          <a:p>
            <a:r>
              <a:rPr lang="zh-TW" altLang="en-US" sz="2400" dirty="0" smtClean="0">
                <a:solidFill>
                  <a:schemeClr val="accent1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3200" b="1" dirty="0" smtClean="0">
                <a:solidFill>
                  <a:schemeClr val="accent1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組    長</a:t>
            </a:r>
            <a:r>
              <a:rPr lang="en-US" altLang="zh-TW" sz="3200" b="1" dirty="0" smtClean="0">
                <a:solidFill>
                  <a:schemeClr val="accent1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:</a:t>
            </a:r>
            <a:r>
              <a:rPr lang="zh-TW" altLang="en-US" sz="3200" b="1" dirty="0" smtClean="0">
                <a:solidFill>
                  <a:schemeClr val="accent1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3200" b="1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茅向安</a:t>
            </a:r>
            <a:endParaRPr lang="en-US" altLang="zh-TW" sz="3200" b="1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3200" b="1" dirty="0" smtClean="0">
                <a:solidFill>
                  <a:schemeClr val="accent1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組    員</a:t>
            </a:r>
            <a:r>
              <a:rPr lang="en-US" altLang="zh-TW" sz="3200" b="1" dirty="0" smtClean="0">
                <a:solidFill>
                  <a:schemeClr val="accent1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:</a:t>
            </a:r>
            <a:r>
              <a:rPr lang="zh-TW" altLang="en-US" sz="3200" b="1" dirty="0" smtClean="0">
                <a:solidFill>
                  <a:schemeClr val="accent1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  </a:t>
            </a:r>
            <a:r>
              <a:rPr lang="zh-TW" altLang="en-US" sz="3200" b="1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卓諭</a:t>
            </a:r>
            <a:endParaRPr lang="en-US" altLang="zh-TW" sz="3200" b="1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r>
              <a:rPr lang="en-US" altLang="zh-TW" sz="3200" b="1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	</a:t>
            </a:r>
            <a:r>
              <a:rPr lang="zh-TW" altLang="en-US" sz="3200" b="1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       林泰文</a:t>
            </a:r>
            <a:endParaRPr lang="en-US" altLang="zh-TW" sz="3200" b="1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r>
              <a:rPr lang="en-US" altLang="zh-TW" sz="3200" b="1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	</a:t>
            </a:r>
            <a:r>
              <a:rPr lang="zh-TW" altLang="en-US" sz="3200" b="1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3200" b="1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      顏子鈞</a:t>
            </a:r>
            <a:endParaRPr lang="en-US" altLang="zh-TW" sz="3200" b="1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TW" sz="2400" dirty="0" smtClean="0">
                <a:latin typeface="Berlin Sans FB Demi" pitchFamily="34" charset="0"/>
              </a:rPr>
              <a:t>P.1</a:t>
            </a:r>
            <a:endParaRPr lang="zh-TW" altLang="en-US" sz="2400" dirty="0">
              <a:latin typeface="Berlin Sans FB Dem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01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11760" y="692696"/>
            <a:ext cx="3960440" cy="907504"/>
          </a:xfrm>
        </p:spPr>
        <p:txBody>
          <a:bodyPr/>
          <a:lstStyle/>
          <a:p>
            <a:pPr algn="dist"/>
            <a:r>
              <a:rPr lang="zh-TW" altLang="en-US" b="1" dirty="0" smtClean="0">
                <a:solidFill>
                  <a:schemeClr val="accent5"/>
                </a:solidFill>
                <a:latin typeface="標楷體" pitchFamily="65" charset="-120"/>
                <a:ea typeface="標楷體" pitchFamily="65" charset="-120"/>
              </a:rPr>
              <a:t>製作過程</a:t>
            </a:r>
            <a:endParaRPr lang="zh-TW" altLang="en-US" b="1" dirty="0">
              <a:solidFill>
                <a:schemeClr val="accent5"/>
              </a:solidFill>
              <a:latin typeface="標楷體" pitchFamily="65" charset="-120"/>
              <a:ea typeface="標楷體" pitchFamily="65" charset="-120"/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7989228"/>
              </p:ext>
            </p:extLst>
          </p:nvPr>
        </p:nvGraphicFramePr>
        <p:xfrm>
          <a:off x="395536" y="1700808"/>
          <a:ext cx="7992888" cy="34790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/>
                <a:gridCol w="3960440"/>
                <a:gridCol w="2376264"/>
              </a:tblGrid>
              <a:tr h="36249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latin typeface="標楷體" pitchFamily="65" charset="-120"/>
                          <a:ea typeface="標楷體" pitchFamily="65" charset="-120"/>
                        </a:rPr>
                        <a:t>設計步驟</a:t>
                      </a:r>
                      <a:endParaRPr lang="zh-TW" altLang="en-US" sz="240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latin typeface="標楷體" pitchFamily="65" charset="-120"/>
                          <a:ea typeface="標楷體" pitchFamily="65" charset="-120"/>
                        </a:rPr>
                        <a:t>圖</a:t>
                      </a:r>
                      <a:endParaRPr lang="zh-TW" altLang="en-US" sz="240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latin typeface="標楷體" pitchFamily="65" charset="-120"/>
                          <a:ea typeface="標楷體" pitchFamily="65" charset="-120"/>
                        </a:rPr>
                        <a:t>文</a:t>
                      </a:r>
                      <a:endParaRPr lang="zh-TW" altLang="en-US" sz="240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3021884">
                <a:tc>
                  <a:txBody>
                    <a:bodyPr/>
                    <a:lstStyle/>
                    <a:p>
                      <a:r>
                        <a:rPr lang="en-US" altLang="zh-TW" sz="2400" dirty="0" smtClean="0">
                          <a:latin typeface="標楷體" pitchFamily="65" charset="-120"/>
                          <a:ea typeface="標楷體" pitchFamily="65" charset="-120"/>
                        </a:rPr>
                        <a:t>1.</a:t>
                      </a:r>
                    </a:p>
                    <a:p>
                      <a:r>
                        <a:rPr lang="zh-TW" altLang="en-US" sz="2400" dirty="0" smtClean="0">
                          <a:latin typeface="標楷體" pitchFamily="65" charset="-120"/>
                          <a:ea typeface="標楷體" pitchFamily="65" charset="-120"/>
                        </a:rPr>
                        <a:t>構想</a:t>
                      </a:r>
                      <a:endParaRPr lang="zh-TW" altLang="en-US" sz="240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latin typeface="標楷體" pitchFamily="65" charset="-120"/>
                          <a:ea typeface="標楷體" pitchFamily="65" charset="-120"/>
                        </a:rPr>
                        <a:t>如果地球沒毀滅但路上還到處是寶特瓶，怎麼辦</a:t>
                      </a:r>
                      <a:r>
                        <a:rPr lang="en-US" altLang="zh-TW" sz="2400" dirty="0" smtClean="0">
                          <a:latin typeface="標楷體" pitchFamily="65" charset="-120"/>
                          <a:ea typeface="標楷體" pitchFamily="65" charset="-120"/>
                        </a:rPr>
                        <a:t>?</a:t>
                      </a:r>
                      <a:endParaRPr lang="zh-TW" altLang="en-US" sz="240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z="2400" dirty="0" smtClean="0">
                <a:latin typeface="Berlin Sans FB Demi" pitchFamily="34" charset="0"/>
              </a:rPr>
              <a:t>P.10</a:t>
            </a:r>
            <a:endParaRPr lang="zh-TW" altLang="en-US" sz="2400" dirty="0">
              <a:latin typeface="Berlin Sans FB Demi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2221866"/>
            <a:ext cx="3881417" cy="279462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8619" y="-17647"/>
            <a:ext cx="9866422" cy="691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80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>
          <a:xfrm>
            <a:off x="467544" y="6381328"/>
            <a:ext cx="2847975" cy="365125"/>
          </a:xfrm>
        </p:spPr>
        <p:txBody>
          <a:bodyPr/>
          <a:lstStyle/>
          <a:p>
            <a:r>
              <a:rPr lang="en-US" altLang="zh-TW" sz="2400" dirty="0" smtClean="0">
                <a:latin typeface="Berlin Sans FB Demi" pitchFamily="34" charset="0"/>
              </a:rPr>
              <a:t>P.11</a:t>
            </a:r>
            <a:endParaRPr lang="zh-TW" altLang="en-US" sz="2400" dirty="0">
              <a:latin typeface="Berlin Sans FB Demi" pitchFamily="34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586910"/>
              </p:ext>
            </p:extLst>
          </p:nvPr>
        </p:nvGraphicFramePr>
        <p:xfrm>
          <a:off x="467544" y="260648"/>
          <a:ext cx="8064896" cy="6173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5981"/>
                <a:gridCol w="3175488"/>
                <a:gridCol w="3093427"/>
              </a:tblGrid>
              <a:tr h="38847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latin typeface="標楷體" pitchFamily="65" charset="-120"/>
                          <a:ea typeface="標楷體" pitchFamily="65" charset="-120"/>
                        </a:rPr>
                        <a:t>設計步驟</a:t>
                      </a:r>
                      <a:endParaRPr lang="zh-TW" altLang="en-US" sz="240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latin typeface="標楷體" pitchFamily="65" charset="-120"/>
                          <a:ea typeface="標楷體" pitchFamily="65" charset="-120"/>
                        </a:rPr>
                        <a:t>圖</a:t>
                      </a:r>
                      <a:endParaRPr lang="zh-TW" altLang="en-US" sz="240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latin typeface="標楷體" pitchFamily="65" charset="-120"/>
                          <a:ea typeface="標楷體" pitchFamily="65" charset="-120"/>
                        </a:rPr>
                        <a:t>文</a:t>
                      </a:r>
                      <a:endParaRPr lang="zh-TW" altLang="en-US" sz="240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1905488">
                <a:tc rowSpan="3">
                  <a:txBody>
                    <a:bodyPr/>
                    <a:lstStyle/>
                    <a:p>
                      <a:pPr algn="l"/>
                      <a:r>
                        <a:rPr lang="en-US" altLang="zh-TW" sz="2400" dirty="0" smtClean="0">
                          <a:latin typeface="標楷體" pitchFamily="65" charset="-120"/>
                          <a:ea typeface="標楷體" pitchFamily="65" charset="-120"/>
                        </a:rPr>
                        <a:t>2.</a:t>
                      </a:r>
                    </a:p>
                    <a:p>
                      <a:pPr algn="l"/>
                      <a:r>
                        <a:rPr lang="zh-TW" altLang="en-US" sz="2400" dirty="0" smtClean="0">
                          <a:latin typeface="標楷體" pitchFamily="65" charset="-120"/>
                          <a:ea typeface="標楷體" pitchFamily="65" charset="-120"/>
                        </a:rPr>
                        <a:t>分工</a:t>
                      </a:r>
                      <a:endParaRPr lang="en-US" altLang="zh-TW" sz="2400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zh-TW" altLang="en-US" sz="240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latin typeface="標楷體" pitchFamily="65" charset="-120"/>
                          <a:ea typeface="標楷體" pitchFamily="65" charset="-120"/>
                        </a:rPr>
                        <a:t>老師給我們方向</a:t>
                      </a:r>
                      <a:endParaRPr lang="zh-TW" altLang="en-US" sz="240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1905488">
                <a:tc vMerge="1">
                  <a:txBody>
                    <a:bodyPr/>
                    <a:lstStyle/>
                    <a:p>
                      <a:endParaRPr lang="zh-TW" altLang="en-US" sz="240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zh-TW" altLang="en-US" sz="240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latin typeface="標楷體" pitchFamily="65" charset="-120"/>
                          <a:ea typeface="標楷體" pitchFamily="65" charset="-120"/>
                        </a:rPr>
                        <a:t>確立自己要做的事</a:t>
                      </a:r>
                      <a:endParaRPr lang="zh-TW" altLang="en-US" sz="240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1905488">
                <a:tc vMerge="1">
                  <a:txBody>
                    <a:bodyPr/>
                    <a:lstStyle/>
                    <a:p>
                      <a:endParaRPr lang="zh-TW" altLang="en-US" sz="240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zh-TW" altLang="en-US" sz="240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latin typeface="標楷體" pitchFamily="65" charset="-120"/>
                          <a:ea typeface="標楷體" pitchFamily="65" charset="-120"/>
                        </a:rPr>
                        <a:t>努力完成</a:t>
                      </a:r>
                      <a:endParaRPr lang="zh-TW" altLang="en-US" sz="240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871" y="764704"/>
            <a:ext cx="3192860" cy="191057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227" y="2675274"/>
            <a:ext cx="3207503" cy="187032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228" y="4563041"/>
            <a:ext cx="3206212" cy="197974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70906"/>
            <a:ext cx="10269265" cy="681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9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>
          <a:xfrm>
            <a:off x="323528" y="6513685"/>
            <a:ext cx="2913374" cy="317582"/>
          </a:xfrm>
        </p:spPr>
        <p:txBody>
          <a:bodyPr/>
          <a:lstStyle/>
          <a:p>
            <a:r>
              <a:rPr lang="en-US" altLang="zh-TW" sz="2400" dirty="0" smtClean="0">
                <a:latin typeface="Berlin Sans FB Demi" pitchFamily="34" charset="0"/>
              </a:rPr>
              <a:t>P.12</a:t>
            </a:r>
            <a:endParaRPr lang="zh-TW" altLang="en-US" sz="2400" dirty="0">
              <a:latin typeface="Berlin Sans FB Demi" pitchFamily="34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610862"/>
              </p:ext>
            </p:extLst>
          </p:nvPr>
        </p:nvGraphicFramePr>
        <p:xfrm>
          <a:off x="827584" y="316270"/>
          <a:ext cx="7596846" cy="6173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/>
                <a:gridCol w="3063259"/>
                <a:gridCol w="3093427"/>
              </a:tblGrid>
              <a:tr h="38847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latin typeface="標楷體" pitchFamily="65" charset="-120"/>
                          <a:ea typeface="標楷體" pitchFamily="65" charset="-120"/>
                        </a:rPr>
                        <a:t>設計步驟</a:t>
                      </a:r>
                      <a:endParaRPr lang="zh-TW" altLang="en-US" sz="240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latin typeface="標楷體" pitchFamily="65" charset="-120"/>
                          <a:ea typeface="標楷體" pitchFamily="65" charset="-120"/>
                        </a:rPr>
                        <a:t>圖</a:t>
                      </a:r>
                      <a:endParaRPr lang="zh-TW" altLang="en-US" sz="240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latin typeface="標楷體" pitchFamily="65" charset="-120"/>
                          <a:ea typeface="標楷體" pitchFamily="65" charset="-120"/>
                        </a:rPr>
                        <a:t>文</a:t>
                      </a:r>
                      <a:endParaRPr lang="zh-TW" altLang="en-US" sz="240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1905488">
                <a:tc rowSpan="3">
                  <a:txBody>
                    <a:bodyPr/>
                    <a:lstStyle/>
                    <a:p>
                      <a:r>
                        <a:rPr lang="en-US" altLang="zh-TW" sz="2400" dirty="0" smtClean="0">
                          <a:latin typeface="標楷體" pitchFamily="65" charset="-120"/>
                          <a:ea typeface="標楷體" pitchFamily="65" charset="-120"/>
                        </a:rPr>
                        <a:t>3.</a:t>
                      </a:r>
                    </a:p>
                    <a:p>
                      <a:r>
                        <a:rPr lang="zh-TW" altLang="en-US" sz="2400" dirty="0" smtClean="0">
                          <a:latin typeface="標楷體" pitchFamily="65" charset="-120"/>
                          <a:ea typeface="標楷體" pitchFamily="65" charset="-120"/>
                        </a:rPr>
                        <a:t>做實體</a:t>
                      </a:r>
                      <a:endParaRPr lang="en-US" altLang="zh-TW" sz="2400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latin typeface="標楷體" pitchFamily="65" charset="-120"/>
                          <a:ea typeface="標楷體" pitchFamily="65" charset="-120"/>
                        </a:rPr>
                        <a:t>焊成電路板</a:t>
                      </a:r>
                      <a:endParaRPr lang="zh-TW" altLang="en-US" sz="240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1905488">
                <a:tc vMerge="1">
                  <a:txBody>
                    <a:bodyPr/>
                    <a:lstStyle/>
                    <a:p>
                      <a:endParaRPr lang="zh-TW" altLang="en-US" sz="240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latin typeface="標楷體" pitchFamily="65" charset="-120"/>
                          <a:ea typeface="標楷體" pitchFamily="65" charset="-120"/>
                        </a:rPr>
                        <a:t>實體製成</a:t>
                      </a:r>
                      <a:r>
                        <a:rPr lang="en-US" altLang="zh-TW" sz="2400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zh-TW" altLang="en-US" sz="2400" dirty="0" smtClean="0">
                          <a:latin typeface="標楷體" pitchFamily="65" charset="-120"/>
                          <a:ea typeface="標楷體" pitchFamily="65" charset="-120"/>
                        </a:rPr>
                        <a:t>釘木板</a:t>
                      </a:r>
                      <a:r>
                        <a:rPr lang="en-US" altLang="zh-TW" sz="2400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r>
                        <a:rPr lang="zh-TW" altLang="en-US" sz="2400" dirty="0" smtClean="0">
                          <a:latin typeface="標楷體" pitchFamily="65" charset="-120"/>
                          <a:ea typeface="標楷體" pitchFamily="65" charset="-120"/>
                        </a:rPr>
                        <a:t>、放置馬達</a:t>
                      </a:r>
                      <a:endParaRPr lang="zh-TW" altLang="en-US" sz="240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1905488">
                <a:tc vMerge="1">
                  <a:txBody>
                    <a:bodyPr/>
                    <a:lstStyle/>
                    <a:p>
                      <a:endParaRPr lang="zh-TW" altLang="en-US" sz="240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latin typeface="標楷體" pitchFamily="65" charset="-120"/>
                          <a:ea typeface="標楷體" pitchFamily="65" charset="-120"/>
                        </a:rPr>
                        <a:t>鑽孔、上電路板</a:t>
                      </a:r>
                      <a:endParaRPr lang="zh-TW" altLang="en-US" sz="240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907410"/>
            <a:ext cx="2861874" cy="172425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2779084"/>
            <a:ext cx="2897500" cy="180204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1" y="4693276"/>
            <a:ext cx="2897501" cy="182040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-493553"/>
            <a:ext cx="4996978" cy="834731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0626">
            <a:off x="6988044" y="601656"/>
            <a:ext cx="2086028" cy="18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65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2"/>
          </p:nvPr>
        </p:nvSpPr>
        <p:spPr>
          <a:xfrm>
            <a:off x="827584" y="6460772"/>
            <a:ext cx="2847975" cy="365125"/>
          </a:xfrm>
        </p:spPr>
        <p:txBody>
          <a:bodyPr/>
          <a:lstStyle/>
          <a:p>
            <a:r>
              <a:rPr lang="en-US" altLang="zh-TW" sz="2400" dirty="0" smtClean="0">
                <a:latin typeface="Berlin Sans FB Demi" pitchFamily="34" charset="0"/>
              </a:rPr>
              <a:t>P.13</a:t>
            </a:r>
            <a:endParaRPr lang="zh-TW" altLang="en-US" sz="2400" dirty="0">
              <a:latin typeface="Berlin Sans FB Demi" pitchFamily="34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946171"/>
              </p:ext>
            </p:extLst>
          </p:nvPr>
        </p:nvGraphicFramePr>
        <p:xfrm>
          <a:off x="1115616" y="718849"/>
          <a:ext cx="7596846" cy="4268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/>
                <a:gridCol w="3063259"/>
                <a:gridCol w="3093427"/>
              </a:tblGrid>
              <a:tr h="38847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latin typeface="標楷體" pitchFamily="65" charset="-120"/>
                          <a:ea typeface="標楷體" pitchFamily="65" charset="-120"/>
                        </a:rPr>
                        <a:t>設計步驟</a:t>
                      </a:r>
                      <a:endParaRPr lang="zh-TW" altLang="en-US" sz="240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latin typeface="標楷體" pitchFamily="65" charset="-120"/>
                          <a:ea typeface="標楷體" pitchFamily="65" charset="-120"/>
                        </a:rPr>
                        <a:t>圖</a:t>
                      </a:r>
                      <a:endParaRPr lang="zh-TW" altLang="en-US" sz="240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latin typeface="標楷體" pitchFamily="65" charset="-120"/>
                          <a:ea typeface="標楷體" pitchFamily="65" charset="-120"/>
                        </a:rPr>
                        <a:t>文</a:t>
                      </a:r>
                      <a:endParaRPr lang="zh-TW" altLang="en-US" sz="240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1905488">
                <a:tc rowSpan="2">
                  <a:txBody>
                    <a:bodyPr/>
                    <a:lstStyle/>
                    <a:p>
                      <a:r>
                        <a:rPr lang="en-US" altLang="zh-TW" sz="2400" dirty="0" smtClean="0">
                          <a:latin typeface="標楷體" pitchFamily="65" charset="-120"/>
                          <a:ea typeface="標楷體" pitchFamily="65" charset="-120"/>
                        </a:rPr>
                        <a:t>4.</a:t>
                      </a:r>
                    </a:p>
                    <a:p>
                      <a:r>
                        <a:rPr lang="zh-TW" altLang="en-US" sz="2400" dirty="0" smtClean="0">
                          <a:latin typeface="標楷體" pitchFamily="65" charset="-120"/>
                          <a:ea typeface="標楷體" pitchFamily="65" charset="-120"/>
                        </a:rPr>
                        <a:t>設計介面</a:t>
                      </a:r>
                      <a:endParaRPr lang="en-US" altLang="zh-TW" sz="2400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標楷體" pitchFamily="65" charset="-120"/>
                          <a:ea typeface="標楷體" pitchFamily="65" charset="-120"/>
                        </a:rPr>
                        <a:t>Debug</a:t>
                      </a:r>
                      <a:r>
                        <a:rPr lang="zh-TW" altLang="en-US" sz="2400" dirty="0" smtClean="0">
                          <a:latin typeface="標楷體" pitchFamily="65" charset="-120"/>
                          <a:ea typeface="標楷體" pitchFamily="65" charset="-120"/>
                        </a:rPr>
                        <a:t>程式</a:t>
                      </a:r>
                      <a:endParaRPr lang="zh-TW" altLang="en-US" sz="240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1905488">
                <a:tc vMerge="1">
                  <a:txBody>
                    <a:bodyPr/>
                    <a:lstStyle/>
                    <a:p>
                      <a:endParaRPr lang="zh-TW" altLang="en-US" sz="240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latin typeface="標楷體" pitchFamily="65" charset="-120"/>
                          <a:ea typeface="標楷體" pitchFamily="65" charset="-120"/>
                        </a:rPr>
                        <a:t>打介面樣式</a:t>
                      </a:r>
                      <a:endParaRPr lang="zh-TW" altLang="en-US" sz="240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767" y="1196752"/>
            <a:ext cx="2592288" cy="194421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574" y="3140968"/>
            <a:ext cx="3096674" cy="185377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3041">
            <a:off x="163648" y="3616475"/>
            <a:ext cx="2476975" cy="2776736"/>
          </a:xfrm>
          <a:prstGeom prst="rect">
            <a:avLst/>
          </a:prstGeom>
        </p:spPr>
      </p:pic>
      <p:sp>
        <p:nvSpPr>
          <p:cNvPr id="9" name="雲朵形圖說文字 8"/>
          <p:cNvSpPr/>
          <p:nvPr/>
        </p:nvSpPr>
        <p:spPr>
          <a:xfrm rot="21369719">
            <a:off x="17358" y="2114016"/>
            <a:ext cx="2271210" cy="1295046"/>
          </a:xfrm>
          <a:prstGeom prst="cloud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solidFill>
                  <a:schemeClr val="tx2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這是連續動作喔</a:t>
            </a:r>
            <a:r>
              <a:rPr lang="en-US" altLang="zh-TW" sz="2400" b="1" dirty="0" smtClean="0">
                <a:solidFill>
                  <a:schemeClr val="tx2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!</a:t>
            </a:r>
            <a:endParaRPr lang="zh-TW" altLang="en-US" sz="2400" b="1" dirty="0">
              <a:solidFill>
                <a:schemeClr val="tx2">
                  <a:lumMod val="50000"/>
                </a:schemeClr>
              </a:solidFill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0626">
            <a:off x="6267963" y="3941301"/>
            <a:ext cx="2086028" cy="18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7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z="2400" dirty="0" smtClean="0">
                <a:latin typeface="Berlin Sans FB Demi" pitchFamily="34" charset="0"/>
              </a:rPr>
              <a:t>P.14</a:t>
            </a:r>
            <a:endParaRPr lang="zh-TW" altLang="en-US" sz="2400" dirty="0">
              <a:latin typeface="Berlin Sans FB Demi" pitchFamily="34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851920" y="620688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5">
                    <a:lumMod val="75000"/>
                  </a:schemeClr>
                </a:solidFill>
                <a:latin typeface="標楷體" pitchFamily="65" charset="-120"/>
                <a:ea typeface="標楷體" pitchFamily="65" charset="-120"/>
              </a:rPr>
              <a:t>完成圖</a:t>
            </a:r>
            <a:endParaRPr lang="zh-TW" altLang="en-US" sz="5400" b="1" dirty="0">
              <a:solidFill>
                <a:schemeClr val="accent5">
                  <a:lumMod val="75000"/>
                </a:schemeClr>
              </a:solidFill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20688"/>
            <a:ext cx="3347829" cy="559245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3133">
            <a:off x="6542967" y="2700600"/>
            <a:ext cx="2280313" cy="238166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7" y="4797152"/>
            <a:ext cx="825663" cy="74457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78031">
            <a:off x="4200686" y="2841662"/>
            <a:ext cx="2196217" cy="219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6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83768" y="620688"/>
            <a:ext cx="4237666" cy="720080"/>
          </a:xfrm>
        </p:spPr>
        <p:txBody>
          <a:bodyPr/>
          <a:lstStyle/>
          <a:p>
            <a:pPr algn="dist"/>
            <a:r>
              <a:rPr lang="zh-TW" altLang="en-US" dirty="0">
                <a:solidFill>
                  <a:schemeClr val="accent5">
                    <a:lumMod val="75000"/>
                  </a:schemeClr>
                </a:solidFill>
                <a:latin typeface="標楷體" pitchFamily="65" charset="-120"/>
                <a:ea typeface="標楷體" pitchFamily="65" charset="-120"/>
              </a:rPr>
              <a:t>未來展望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solidFill>
            <a:schemeClr val="accent3">
              <a:lumMod val="40000"/>
              <a:lumOff val="60000"/>
            </a:schemeClr>
          </a:solidFill>
        </p:spPr>
        <p:txBody>
          <a:bodyPr/>
          <a:lstStyle/>
          <a:p>
            <a:pPr>
              <a:buClr>
                <a:schemeClr val="accent5">
                  <a:lumMod val="50000"/>
                </a:schemeClr>
              </a:buClr>
            </a:pPr>
            <a:r>
              <a:rPr lang="en-US" altLang="zh-TW" sz="3200" dirty="0" smtClean="0">
                <a:solidFill>
                  <a:schemeClr val="tx2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1.</a:t>
            </a:r>
            <a:r>
              <a:rPr lang="zh-TW" altLang="en-US" sz="3200" dirty="0">
                <a:solidFill>
                  <a:schemeClr val="tx2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節省</a:t>
            </a:r>
            <a:r>
              <a:rPr lang="zh-TW" altLang="en-US" sz="3200" dirty="0" smtClean="0">
                <a:solidFill>
                  <a:schemeClr val="tx2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自然資源</a:t>
            </a:r>
            <a:r>
              <a:rPr lang="zh-TW" altLang="en-US" sz="3200" dirty="0">
                <a:solidFill>
                  <a:schemeClr val="tx2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使用，減少廢棄物產生，促進物質資源回收再利用， 減輕環境負荷，建立資源永續利用之</a:t>
            </a:r>
            <a:r>
              <a:rPr lang="zh-TW" altLang="en-US" sz="3200" dirty="0" smtClean="0">
                <a:solidFill>
                  <a:schemeClr val="tx2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社會</a:t>
            </a:r>
            <a:r>
              <a:rPr lang="en-US" altLang="zh-TW" sz="3200" dirty="0" smtClean="0">
                <a:solidFill>
                  <a:schemeClr val="tx2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(</a:t>
            </a:r>
            <a:r>
              <a:rPr lang="en-US" altLang="zh-TW" sz="3200" dirty="0">
                <a:solidFill>
                  <a:schemeClr val="tx2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  <a:hlinkClick r:id="rId3"/>
              </a:rPr>
              <a:t>http://waste1.epa.gov.tw/ier_web</a:t>
            </a:r>
            <a:r>
              <a:rPr lang="en-US" altLang="zh-TW" sz="3200" dirty="0" smtClean="0">
                <a:solidFill>
                  <a:schemeClr val="tx2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  <a:hlinkClick r:id="rId3"/>
              </a:rPr>
              <a:t>/</a:t>
            </a:r>
            <a:r>
              <a:rPr lang="en-US" altLang="zh-TW" sz="3200" dirty="0" smtClean="0">
                <a:solidFill>
                  <a:schemeClr val="tx2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)</a:t>
            </a:r>
          </a:p>
          <a:p>
            <a:pPr>
              <a:buClr>
                <a:schemeClr val="accent5">
                  <a:lumMod val="50000"/>
                </a:schemeClr>
              </a:buClr>
            </a:pPr>
            <a:r>
              <a:rPr lang="en-US" altLang="zh-TW" sz="3200" dirty="0" smtClean="0">
                <a:solidFill>
                  <a:schemeClr val="tx2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2.</a:t>
            </a:r>
            <a:r>
              <a:rPr lang="zh-TW" altLang="en-US" sz="3200" dirty="0">
                <a:solidFill>
                  <a:schemeClr val="tx2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達到資源有效回收</a:t>
            </a:r>
            <a:endParaRPr lang="en-US" altLang="zh-TW" sz="3200" dirty="0" smtClean="0">
              <a:solidFill>
                <a:schemeClr val="tx2">
                  <a:lumMod val="50000"/>
                </a:schemeClr>
              </a:solidFill>
              <a:latin typeface="標楷體" pitchFamily="65" charset="-120"/>
              <a:ea typeface="標楷體" pitchFamily="65" charset="-120"/>
            </a:endParaRPr>
          </a:p>
          <a:p>
            <a:pPr>
              <a:buClr>
                <a:schemeClr val="accent5">
                  <a:lumMod val="50000"/>
                </a:schemeClr>
              </a:buClr>
            </a:pPr>
            <a:r>
              <a:rPr lang="en-US" altLang="zh-TW" sz="3200" dirty="0" smtClean="0">
                <a:solidFill>
                  <a:schemeClr val="tx2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3.</a:t>
            </a:r>
            <a:r>
              <a:rPr lang="zh-TW" altLang="en-US" sz="3200" dirty="0" smtClean="0">
                <a:solidFill>
                  <a:schemeClr val="tx2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可謂為</a:t>
            </a:r>
            <a:r>
              <a:rPr lang="zh-TW" altLang="zh-TW" sz="3200" dirty="0" smtClean="0">
                <a:solidFill>
                  <a:schemeClr val="tx2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維護</a:t>
            </a:r>
            <a:r>
              <a:rPr lang="zh-TW" altLang="zh-TW" sz="3200" dirty="0">
                <a:solidFill>
                  <a:schemeClr val="tx2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地球環境的永續經營不可或缺的一環。</a:t>
            </a:r>
          </a:p>
          <a:p>
            <a:pPr>
              <a:buClr>
                <a:schemeClr val="accent5">
                  <a:lumMod val="50000"/>
                </a:schemeClr>
              </a:buClr>
            </a:pPr>
            <a:endParaRPr lang="zh-TW" altLang="en-US" sz="2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736" y="5038012"/>
            <a:ext cx="953215" cy="859596"/>
          </a:xfrm>
          <a:prstGeom prst="rect">
            <a:avLst/>
          </a:prstGeom>
        </p:spPr>
      </p:pic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z="2400" dirty="0" smtClean="0">
                <a:latin typeface="Berlin Sans FB Demi" pitchFamily="34" charset="0"/>
              </a:rPr>
              <a:t>P.15</a:t>
            </a:r>
            <a:endParaRPr lang="zh-TW" altLang="en-US" sz="2400" dirty="0">
              <a:latin typeface="Berlin Sans FB Dem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03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G102b07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-9996"/>
            <a:ext cx="9144000" cy="6867995"/>
          </a:xfrm>
        </p:spPr>
      </p:pic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P.4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933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大合照</a:t>
            </a:r>
            <a:endParaRPr lang="zh-TW" altLang="en-US" dirty="0">
              <a:solidFill>
                <a:schemeClr val="accent5">
                  <a:lumMod val="50000"/>
                </a:schemeClr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z="2400" dirty="0" smtClean="0">
                <a:latin typeface="Berlin Sans FB Demi" pitchFamily="34" charset="0"/>
              </a:rPr>
              <a:t>P.16</a:t>
            </a:r>
            <a:endParaRPr lang="zh-TW" altLang="en-US" sz="2400" dirty="0">
              <a:latin typeface="Berlin Sans FB Demi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660701"/>
            <a:ext cx="7920096" cy="465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6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z="2400" dirty="0" smtClean="0">
                <a:latin typeface="Berlin Sans FB Demi" pitchFamily="34" charset="0"/>
              </a:rPr>
              <a:t>P.17</a:t>
            </a:r>
            <a:endParaRPr lang="zh-TW" altLang="en-US" sz="2400" dirty="0">
              <a:latin typeface="Berlin Sans FB Demi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84513">
            <a:off x="1687845" y="2716618"/>
            <a:ext cx="7274327" cy="159552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676" y="4149080"/>
            <a:ext cx="284797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8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75856" y="620688"/>
            <a:ext cx="2232248" cy="979512"/>
          </a:xfrm>
        </p:spPr>
        <p:txBody>
          <a:bodyPr/>
          <a:lstStyle/>
          <a:p>
            <a:pPr algn="dist"/>
            <a:r>
              <a:rPr lang="zh-TW" altLang="en-US" b="1" dirty="0" smtClean="0">
                <a:solidFill>
                  <a:schemeClr val="accent5"/>
                </a:solidFill>
                <a:latin typeface="標楷體" pitchFamily="65" charset="-120"/>
                <a:ea typeface="標楷體" pitchFamily="65" charset="-120"/>
              </a:rPr>
              <a:t>目錄</a:t>
            </a:r>
            <a:endParaRPr lang="zh-TW" altLang="en-US" b="1" dirty="0">
              <a:solidFill>
                <a:schemeClr val="accent5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67744" y="2132856"/>
            <a:ext cx="6624736" cy="3993307"/>
          </a:xfrm>
        </p:spPr>
        <p:txBody>
          <a:bodyPr numCol="2">
            <a:normAutofit/>
          </a:bodyPr>
          <a:lstStyle/>
          <a:p>
            <a:r>
              <a:rPr lang="zh-TW" altLang="en-US" sz="3200" b="1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專題基本資料</a:t>
            </a:r>
            <a:endParaRPr lang="en-US" altLang="zh-TW" sz="3200" b="1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3200" b="1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組員</a:t>
            </a:r>
            <a:r>
              <a:rPr lang="zh-TW" altLang="en-US" sz="3200" b="1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介紹</a:t>
            </a:r>
            <a:r>
              <a:rPr lang="zh-TW" altLang="en-US" sz="3200" b="1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與分工</a:t>
            </a:r>
            <a:endParaRPr lang="en-US" altLang="zh-TW" sz="3200" b="1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3200" b="1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製作動機</a:t>
            </a:r>
            <a:endParaRPr lang="en-US" altLang="zh-TW" sz="3200" b="1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3200" b="1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設備清單</a:t>
            </a:r>
            <a:endParaRPr lang="en-US" altLang="zh-TW" sz="3200" b="1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3200" b="1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建構</a:t>
            </a:r>
            <a:r>
              <a:rPr lang="zh-TW" altLang="en-US" sz="3200" b="1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圖</a:t>
            </a:r>
            <a:endParaRPr lang="en-US" altLang="zh-TW" sz="3200" b="1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3200" b="1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製作過程</a:t>
            </a:r>
            <a:endParaRPr lang="en-US" altLang="zh-TW" sz="3200" b="1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3200" b="1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未來</a:t>
            </a:r>
            <a:r>
              <a:rPr lang="zh-TW" altLang="en-US" sz="3200" b="1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展望</a:t>
            </a:r>
            <a:endParaRPr lang="en-US" altLang="zh-TW" sz="3200" b="1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endParaRPr lang="en-US" altLang="zh-TW" sz="32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z="2400" dirty="0" smtClean="0">
                <a:latin typeface="Berlin Sans FB Demi" pitchFamily="34" charset="0"/>
              </a:rPr>
              <a:t>P.2</a:t>
            </a:r>
            <a:endParaRPr lang="zh-TW" altLang="en-US" sz="2400" dirty="0">
              <a:latin typeface="Berlin Sans FB Demi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0626">
            <a:off x="6628002" y="3653269"/>
            <a:ext cx="2086028" cy="18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6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29317" y="764704"/>
            <a:ext cx="4392488" cy="854968"/>
          </a:xfrm>
        </p:spPr>
        <p:txBody>
          <a:bodyPr>
            <a:normAutofit/>
          </a:bodyPr>
          <a:lstStyle/>
          <a:p>
            <a:pPr algn="dist"/>
            <a:r>
              <a:rPr lang="zh-TW" altLang="en-US" b="1" dirty="0">
                <a:solidFill>
                  <a:schemeClr val="accent5"/>
                </a:solidFill>
                <a:latin typeface="標楷體" pitchFamily="65" charset="-120"/>
                <a:ea typeface="標楷體" pitchFamily="65" charset="-120"/>
              </a:rPr>
              <a:t>專</a:t>
            </a:r>
            <a:r>
              <a:rPr lang="zh-TW" altLang="en-US" b="1" dirty="0" smtClean="0">
                <a:solidFill>
                  <a:schemeClr val="accent5"/>
                </a:solidFill>
                <a:latin typeface="標楷體" pitchFamily="65" charset="-120"/>
                <a:ea typeface="標楷體" pitchFamily="65" charset="-120"/>
              </a:rPr>
              <a:t>題基本資料</a:t>
            </a:r>
            <a:endParaRPr lang="zh-TW" altLang="en-US" b="1" dirty="0">
              <a:solidFill>
                <a:schemeClr val="accent5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483768" y="2060848"/>
            <a:ext cx="5337041" cy="3771781"/>
          </a:xfrm>
        </p:spPr>
        <p:txBody>
          <a:bodyPr>
            <a:normAutofit/>
          </a:bodyPr>
          <a:lstStyle/>
          <a:p>
            <a:r>
              <a:rPr lang="zh-TW" altLang="en-US" sz="2800" b="1" dirty="0" smtClean="0">
                <a:solidFill>
                  <a:schemeClr val="tx2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專題名稱 </a:t>
            </a:r>
            <a:r>
              <a:rPr lang="en-US" altLang="zh-TW" sz="2800" b="1" dirty="0" smtClean="0">
                <a:solidFill>
                  <a:schemeClr val="tx2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:</a:t>
            </a:r>
            <a:r>
              <a:rPr lang="zh-TW" altLang="en-US" sz="2800" b="1" dirty="0" smtClean="0">
                <a:latin typeface="標楷體" pitchFamily="65" charset="-120"/>
                <a:ea typeface="標楷體" pitchFamily="65" charset="-120"/>
              </a:rPr>
              <a:t>  </a:t>
            </a:r>
            <a:r>
              <a:rPr lang="zh-TW" altLang="en-US" sz="2800" b="1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綠化回收機</a:t>
            </a:r>
            <a:endParaRPr lang="en-US" altLang="zh-TW" sz="2800" b="1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學校</a:t>
            </a:r>
            <a:r>
              <a:rPr lang="zh-TW" altLang="en-US" sz="2800" b="1" dirty="0" smtClean="0">
                <a:solidFill>
                  <a:schemeClr val="tx2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科別 </a:t>
            </a:r>
            <a:r>
              <a:rPr lang="en-US" altLang="zh-TW" sz="2800" b="1" dirty="0" smtClean="0">
                <a:solidFill>
                  <a:schemeClr val="tx2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:</a:t>
            </a:r>
            <a:r>
              <a:rPr lang="zh-TW" altLang="en-US" sz="2800" b="1" dirty="0" smtClean="0">
                <a:solidFill>
                  <a:schemeClr val="tx2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2800" b="1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大安高工資訊科</a:t>
            </a:r>
            <a:endParaRPr lang="en-US" altLang="zh-TW" sz="2800" b="1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2800" b="1" dirty="0">
                <a:solidFill>
                  <a:schemeClr val="accent1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指導</a:t>
            </a:r>
            <a:r>
              <a:rPr lang="zh-TW" altLang="en-US" sz="2800" b="1" dirty="0" smtClean="0">
                <a:solidFill>
                  <a:schemeClr val="accent1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老師 </a:t>
            </a:r>
            <a:r>
              <a:rPr lang="en-US" altLang="zh-TW" sz="2800" b="1" dirty="0" smtClean="0">
                <a:solidFill>
                  <a:schemeClr val="accent1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:  </a:t>
            </a:r>
            <a:r>
              <a:rPr lang="zh-TW" altLang="en-US" sz="2800" b="1" u="sng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黃博原</a:t>
            </a:r>
            <a:r>
              <a:rPr lang="zh-TW" altLang="en-US" sz="2000" b="1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老師</a:t>
            </a:r>
            <a:endParaRPr lang="en-US" altLang="zh-TW" sz="2000" b="1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2800" b="1" dirty="0">
                <a:solidFill>
                  <a:schemeClr val="accent1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參與</a:t>
            </a:r>
            <a:r>
              <a:rPr lang="zh-TW" altLang="en-US" sz="2800" b="1" dirty="0" smtClean="0">
                <a:solidFill>
                  <a:schemeClr val="accent1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學生 </a:t>
            </a:r>
            <a:r>
              <a:rPr lang="en-US" altLang="zh-TW" sz="2800" b="1" dirty="0" smtClean="0">
                <a:solidFill>
                  <a:schemeClr val="accent1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:</a:t>
            </a:r>
            <a:r>
              <a:rPr lang="zh-TW" altLang="en-US" sz="2800" b="1" dirty="0" smtClean="0">
                <a:solidFill>
                  <a:schemeClr val="accent1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2000" b="1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資訊三乙</a:t>
            </a:r>
            <a:r>
              <a:rPr lang="zh-TW" altLang="en-US" sz="2800" b="1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  </a:t>
            </a:r>
            <a:r>
              <a:rPr lang="zh-TW" altLang="en-US" sz="2800" b="1" u="sng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卓諭</a:t>
            </a:r>
            <a:endParaRPr lang="en-US" altLang="zh-TW" sz="2800" b="1" u="sng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pPr marL="0" indent="0">
              <a:buNone/>
            </a:pPr>
            <a:r>
              <a:rPr lang="en-US" altLang="zh-TW" sz="2800" b="1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				</a:t>
            </a:r>
            <a:r>
              <a:rPr lang="zh-TW" altLang="en-US" sz="2800" b="1" u="sng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林泰文</a:t>
            </a:r>
            <a:endParaRPr lang="en-US" altLang="zh-TW" sz="2800" b="1" u="sng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pPr marL="2286000" lvl="5" indent="0">
              <a:buNone/>
            </a:pPr>
            <a:r>
              <a:rPr lang="en-US" altLang="zh-TW" sz="2800" b="1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		</a:t>
            </a:r>
            <a:r>
              <a:rPr lang="zh-TW" altLang="en-US" sz="2800" b="1" u="sng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茅向安</a:t>
            </a:r>
            <a:endParaRPr lang="en-US" altLang="zh-TW" sz="2800" b="1" u="sng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pPr marL="2286000" lvl="5" indent="0">
              <a:buNone/>
            </a:pPr>
            <a:r>
              <a:rPr lang="en-US" altLang="zh-TW" sz="2800" b="1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		</a:t>
            </a:r>
            <a:r>
              <a:rPr lang="zh-TW" altLang="en-US" sz="2800" b="1" u="sng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顏子鈞</a:t>
            </a:r>
            <a:endParaRPr lang="en-US" altLang="zh-TW" sz="2800" b="1" u="sng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pPr marL="2286000" lvl="5" indent="0">
              <a:buNone/>
            </a:pPr>
            <a:endParaRPr lang="en-US" altLang="zh-TW" sz="2000" dirty="0" smtClean="0">
              <a:solidFill>
                <a:schemeClr val="accent1">
                  <a:lumMod val="50000"/>
                </a:schemeClr>
              </a:solidFill>
              <a:latin typeface="標楷體" pitchFamily="65" charset="-120"/>
              <a:ea typeface="標楷體" pitchFamily="65" charset="-120"/>
            </a:endParaRPr>
          </a:p>
          <a:p>
            <a:endParaRPr lang="zh-TW" altLang="en-US" sz="16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z="2400" dirty="0" smtClean="0">
                <a:latin typeface="Berlin Sans FB Demi" pitchFamily="34" charset="0"/>
              </a:rPr>
              <a:t>P.3</a:t>
            </a:r>
            <a:endParaRPr lang="zh-TW" altLang="en-US" sz="2400" dirty="0">
              <a:latin typeface="Berlin Sans FB Demi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5673">
            <a:off x="226577" y="3156187"/>
            <a:ext cx="1944546" cy="3173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4149080"/>
            <a:ext cx="1944216" cy="162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49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72687" y="476672"/>
            <a:ext cx="5094552" cy="1131991"/>
          </a:xfrm>
        </p:spPr>
        <p:txBody>
          <a:bodyPr/>
          <a:lstStyle/>
          <a:p>
            <a:pPr algn="dist"/>
            <a:r>
              <a:rPr lang="zh-TW" altLang="en-US" b="1" dirty="0" smtClean="0">
                <a:solidFill>
                  <a:schemeClr val="accent5"/>
                </a:solidFill>
                <a:latin typeface="標楷體" pitchFamily="65" charset="-120"/>
                <a:ea typeface="標楷體" pitchFamily="65" charset="-120"/>
              </a:rPr>
              <a:t>組員介紹與分工</a:t>
            </a:r>
            <a:endParaRPr lang="zh-TW" altLang="en-US" b="1" dirty="0">
              <a:solidFill>
                <a:schemeClr val="accent5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z="2400" dirty="0" smtClean="0">
                <a:latin typeface="Berlin Sans FB Demi" pitchFamily="34" charset="0"/>
              </a:rPr>
              <a:t>P.4</a:t>
            </a:r>
            <a:endParaRPr lang="zh-TW" altLang="en-US" sz="2400" dirty="0">
              <a:latin typeface="Berlin Sans FB Demi" pitchFamily="34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865875"/>
              </p:ext>
            </p:extLst>
          </p:nvPr>
        </p:nvGraphicFramePr>
        <p:xfrm>
          <a:off x="683568" y="1792722"/>
          <a:ext cx="7680404" cy="437258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814470"/>
                <a:gridCol w="2025732"/>
                <a:gridCol w="1693932"/>
                <a:gridCol w="2146270"/>
              </a:tblGrid>
              <a:tr h="1883701">
                <a:tc>
                  <a:txBody>
                    <a:bodyPr/>
                    <a:lstStyle/>
                    <a:p>
                      <a:r>
                        <a:rPr lang="zh-TW" altLang="en-US" sz="3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標楷體" pitchFamily="65" charset="-120"/>
                          <a:ea typeface="標楷體" pitchFamily="65" charset="-120"/>
                        </a:rPr>
                        <a:t>組長</a:t>
                      </a:r>
                      <a:r>
                        <a:rPr lang="en-US" altLang="zh-TW" sz="3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標楷體" pitchFamily="65" charset="-120"/>
                          <a:ea typeface="標楷體" pitchFamily="65" charset="-120"/>
                        </a:rPr>
                        <a:t>:</a:t>
                      </a:r>
                    </a:p>
                    <a:p>
                      <a:r>
                        <a:rPr lang="zh-TW" altLang="en-US" sz="3000" b="1" dirty="0" smtClean="0">
                          <a:latin typeface="標楷體" pitchFamily="65" charset="-120"/>
                          <a:ea typeface="標楷體" pitchFamily="65" charset="-120"/>
                        </a:rPr>
                        <a:t>茅向安</a:t>
                      </a:r>
                      <a:endParaRPr lang="zh-TW" altLang="en-US" sz="30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30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3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標楷體" pitchFamily="65" charset="-120"/>
                          <a:ea typeface="標楷體" pitchFamily="65" charset="-120"/>
                        </a:rPr>
                        <a:t>組員</a:t>
                      </a:r>
                      <a:r>
                        <a:rPr lang="en-US" altLang="zh-TW" sz="3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標楷體" pitchFamily="65" charset="-120"/>
                          <a:ea typeface="標楷體" pitchFamily="65" charset="-120"/>
                        </a:rPr>
                        <a:t>:</a:t>
                      </a:r>
                    </a:p>
                    <a:p>
                      <a:r>
                        <a:rPr lang="zh-TW" altLang="en-US" sz="3000" b="1" dirty="0" smtClean="0">
                          <a:latin typeface="標楷體" pitchFamily="65" charset="-120"/>
                          <a:ea typeface="標楷體" pitchFamily="65" charset="-120"/>
                        </a:rPr>
                        <a:t>林泰文</a:t>
                      </a:r>
                      <a:endParaRPr lang="zh-TW" altLang="en-US" sz="30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30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4888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000" b="1" dirty="0" smtClean="0">
                          <a:solidFill>
                            <a:schemeClr val="tx1"/>
                          </a:solidFill>
                          <a:latin typeface="標楷體" pitchFamily="65" charset="-120"/>
                          <a:ea typeface="標楷體" pitchFamily="65" charset="-120"/>
                        </a:rPr>
                        <a:t>負責項目</a:t>
                      </a:r>
                      <a:r>
                        <a:rPr lang="en-US" altLang="zh-TW" sz="3000" b="1" dirty="0" smtClean="0">
                          <a:solidFill>
                            <a:schemeClr val="tx1"/>
                          </a:solidFill>
                          <a:latin typeface="標楷體" pitchFamily="65" charset="-120"/>
                          <a:ea typeface="標楷體" pitchFamily="65" charset="-12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000" b="1" dirty="0" smtClean="0">
                          <a:solidFill>
                            <a:schemeClr val="tx1"/>
                          </a:solidFill>
                          <a:latin typeface="標楷體" pitchFamily="65" charset="-120"/>
                          <a:ea typeface="標楷體" pitchFamily="65" charset="-120"/>
                        </a:rPr>
                        <a:t>Processing</a:t>
                      </a:r>
                      <a:r>
                        <a:rPr lang="zh-TW" altLang="en-US" sz="3000" b="1" dirty="0" smtClean="0">
                          <a:solidFill>
                            <a:schemeClr val="tx1"/>
                          </a:solidFill>
                          <a:latin typeface="標楷體" pitchFamily="65" charset="-120"/>
                          <a:ea typeface="標楷體" pitchFamily="65" charset="-120"/>
                        </a:rPr>
                        <a:t>輸出、程式系統整合</a:t>
                      </a:r>
                      <a:endParaRPr lang="en-US" altLang="zh-TW" sz="3000" b="1" dirty="0" smtClean="0">
                        <a:solidFill>
                          <a:schemeClr val="tx1"/>
                        </a:solidFill>
                        <a:latin typeface="標楷體" pitchFamily="65" charset="-120"/>
                        <a:ea typeface="標楷體" pitchFamily="65" charset="-120"/>
                      </a:endParaRPr>
                    </a:p>
                    <a:p>
                      <a:endParaRPr lang="zh-TW" altLang="en-US" sz="30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000" b="1" dirty="0" smtClean="0">
                          <a:solidFill>
                            <a:schemeClr val="tx1"/>
                          </a:solidFill>
                          <a:latin typeface="標楷體" pitchFamily="65" charset="-120"/>
                          <a:ea typeface="標楷體" pitchFamily="65" charset="-120"/>
                        </a:rPr>
                        <a:t>負責項目</a:t>
                      </a:r>
                      <a:r>
                        <a:rPr lang="en-US" altLang="zh-TW" sz="3000" b="1" dirty="0" smtClean="0">
                          <a:solidFill>
                            <a:schemeClr val="tx1"/>
                          </a:solidFill>
                          <a:latin typeface="標楷體" pitchFamily="65" charset="-120"/>
                          <a:ea typeface="標楷體" pitchFamily="65" charset="-12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000" b="1" dirty="0" smtClean="0">
                          <a:solidFill>
                            <a:schemeClr val="tx1"/>
                          </a:solidFill>
                          <a:latin typeface="標楷體" pitchFamily="65" charset="-120"/>
                          <a:ea typeface="標楷體" pitchFamily="65" charset="-120"/>
                        </a:rPr>
                        <a:t>動畫製作、人機介面設計</a:t>
                      </a:r>
                      <a:endParaRPr lang="en-US" altLang="zh-TW" sz="3000" b="1" dirty="0" smtClean="0">
                        <a:solidFill>
                          <a:schemeClr val="tx1"/>
                        </a:solidFill>
                        <a:latin typeface="標楷體" pitchFamily="65" charset="-120"/>
                        <a:ea typeface="標楷體" pitchFamily="65" charset="-120"/>
                      </a:endParaRPr>
                    </a:p>
                    <a:p>
                      <a:endParaRPr lang="zh-TW" altLang="en-US" sz="30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709767"/>
            <a:ext cx="1728191" cy="250826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743" y="1769730"/>
            <a:ext cx="2027831" cy="238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z="2400" dirty="0" smtClean="0">
                <a:latin typeface="Berlin Sans FB Demi" pitchFamily="34" charset="0"/>
              </a:rPr>
              <a:t>P.5</a:t>
            </a:r>
            <a:endParaRPr lang="zh-TW" altLang="en-US" sz="2400" dirty="0">
              <a:latin typeface="Berlin Sans FB Demi" pitchFamily="34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39529"/>
              </p:ext>
            </p:extLst>
          </p:nvPr>
        </p:nvGraphicFramePr>
        <p:xfrm>
          <a:off x="539552" y="1556792"/>
          <a:ext cx="8184232" cy="460851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734387"/>
                <a:gridCol w="2357729"/>
                <a:gridCol w="1567464"/>
                <a:gridCol w="2524652"/>
              </a:tblGrid>
              <a:tr h="1985339">
                <a:tc>
                  <a:txBody>
                    <a:bodyPr/>
                    <a:lstStyle/>
                    <a:p>
                      <a:r>
                        <a:rPr lang="zh-TW" altLang="en-US" sz="3000" b="1" dirty="0" smtClean="0">
                          <a:latin typeface="標楷體" pitchFamily="65" charset="-120"/>
                          <a:ea typeface="標楷體" pitchFamily="65" charset="-120"/>
                        </a:rPr>
                        <a:t>組員</a:t>
                      </a:r>
                      <a:r>
                        <a:rPr lang="en-US" altLang="zh-TW" sz="3000" b="1" dirty="0" smtClean="0">
                          <a:latin typeface="標楷體" pitchFamily="65" charset="-120"/>
                          <a:ea typeface="標楷體" pitchFamily="65" charset="-120"/>
                        </a:rPr>
                        <a:t>:</a:t>
                      </a:r>
                    </a:p>
                    <a:p>
                      <a:r>
                        <a:rPr lang="zh-TW" altLang="en-US" sz="3000" b="1" dirty="0" smtClean="0">
                          <a:latin typeface="標楷體" pitchFamily="65" charset="-120"/>
                          <a:ea typeface="標楷體" pitchFamily="65" charset="-120"/>
                        </a:rPr>
                        <a:t>卓諭</a:t>
                      </a:r>
                      <a:endParaRPr lang="en-US" altLang="zh-TW" sz="30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30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3000" b="1" dirty="0" smtClean="0">
                          <a:latin typeface="標楷體" pitchFamily="65" charset="-120"/>
                          <a:ea typeface="標楷體" pitchFamily="65" charset="-120"/>
                        </a:rPr>
                        <a:t>組員</a:t>
                      </a:r>
                      <a:r>
                        <a:rPr lang="en-US" altLang="zh-TW" sz="3000" b="1" dirty="0" smtClean="0">
                          <a:latin typeface="標楷體" pitchFamily="65" charset="-120"/>
                          <a:ea typeface="標楷體" pitchFamily="65" charset="-120"/>
                        </a:rPr>
                        <a:t>:</a:t>
                      </a:r>
                    </a:p>
                    <a:p>
                      <a:r>
                        <a:rPr lang="zh-TW" altLang="en-US" sz="3000" b="1" dirty="0" smtClean="0">
                          <a:latin typeface="標楷體" pitchFamily="65" charset="-120"/>
                          <a:ea typeface="標楷體" pitchFamily="65" charset="-120"/>
                        </a:rPr>
                        <a:t>顏子鈞</a:t>
                      </a:r>
                      <a:endParaRPr lang="zh-TW" altLang="en-US" sz="30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30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62317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000" b="1" dirty="0" smtClean="0">
                          <a:latin typeface="標楷體" pitchFamily="65" charset="-120"/>
                          <a:ea typeface="標楷體" pitchFamily="65" charset="-120"/>
                        </a:rPr>
                        <a:t>負責項目</a:t>
                      </a:r>
                      <a:r>
                        <a:rPr lang="en-US" altLang="zh-TW" sz="3000" b="1" dirty="0" smtClean="0">
                          <a:latin typeface="標楷體" pitchFamily="65" charset="-120"/>
                          <a:ea typeface="標楷體" pitchFamily="65" charset="-12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000" b="1" dirty="0" smtClean="0">
                          <a:latin typeface="標楷體" pitchFamily="65" charset="-120"/>
                          <a:ea typeface="標楷體" pitchFamily="65" charset="-120"/>
                        </a:rPr>
                        <a:t>馬達運作、實體架構製作</a:t>
                      </a:r>
                      <a:endParaRPr lang="en-US" altLang="zh-TW" sz="30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  <a:p>
                      <a:endParaRPr lang="zh-TW" altLang="en-US" sz="30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000" b="1" dirty="0" smtClean="0">
                          <a:latin typeface="標楷體" pitchFamily="65" charset="-120"/>
                          <a:ea typeface="標楷體" pitchFamily="65" charset="-120"/>
                        </a:rPr>
                        <a:t>負責項目</a:t>
                      </a:r>
                      <a:r>
                        <a:rPr lang="en-US" altLang="zh-TW" sz="3000" b="1" dirty="0" smtClean="0">
                          <a:latin typeface="標楷體" pitchFamily="65" charset="-120"/>
                          <a:ea typeface="標楷體" pitchFamily="65" charset="-12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000" b="1" dirty="0" smtClean="0">
                          <a:latin typeface="標楷體" pitchFamily="65" charset="-120"/>
                          <a:ea typeface="標楷體" pitchFamily="65" charset="-120"/>
                        </a:rPr>
                        <a:t>壓力感測、主題構想</a:t>
                      </a:r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715541"/>
            <a:ext cx="2236456" cy="233073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696" y="1700808"/>
            <a:ext cx="2210352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32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699792" y="476672"/>
            <a:ext cx="3600400" cy="908720"/>
          </a:xfrm>
        </p:spPr>
        <p:txBody>
          <a:bodyPr/>
          <a:lstStyle/>
          <a:p>
            <a:pPr algn="dist"/>
            <a:r>
              <a:rPr lang="zh-TW" altLang="en-US" b="1" dirty="0" smtClean="0">
                <a:solidFill>
                  <a:schemeClr val="accent5"/>
                </a:solidFill>
                <a:latin typeface="標楷體" pitchFamily="65" charset="-120"/>
                <a:ea typeface="標楷體" pitchFamily="65" charset="-120"/>
              </a:rPr>
              <a:t>製作動機</a:t>
            </a:r>
            <a:endParaRPr lang="zh-TW" altLang="en-US" b="1" dirty="0">
              <a:solidFill>
                <a:schemeClr val="accent5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556792"/>
            <a:ext cx="8229600" cy="4525963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525780" indent="-457200">
              <a:buClr>
                <a:schemeClr val="accent5">
                  <a:lumMod val="50000"/>
                </a:schemeClr>
              </a:buClr>
              <a:buFont typeface="+mj-lt"/>
              <a:buAutoNum type="arabicPeriod"/>
            </a:pPr>
            <a:r>
              <a:rPr lang="zh-TW" altLang="en-US" sz="3600" b="1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走在路上時常看見寶特瓶，如何誘使民眾隨手做環保呢</a:t>
            </a:r>
            <a:r>
              <a:rPr lang="en-US" altLang="zh-TW" sz="3600" b="1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?</a:t>
            </a:r>
          </a:p>
          <a:p>
            <a:pPr marL="525780" indent="-457200">
              <a:buClr>
                <a:schemeClr val="accent5">
                  <a:lumMod val="50000"/>
                </a:schemeClr>
              </a:buClr>
              <a:buFont typeface="+mj-lt"/>
              <a:buAutoNum type="arabicPeriod"/>
            </a:pPr>
            <a:r>
              <a:rPr lang="zh-TW" altLang="en-US" sz="3600" b="1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看到</a:t>
            </a:r>
            <a:r>
              <a:rPr lang="zh-TW" altLang="en-US" sz="3600" b="1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新聞，國外已經有自動資源回收桶，為何我們沒有呢</a:t>
            </a:r>
            <a:r>
              <a:rPr lang="en-US" altLang="zh-TW" sz="3600" b="1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?</a:t>
            </a:r>
          </a:p>
          <a:p>
            <a:pPr marL="525780" indent="-457200">
              <a:buClr>
                <a:schemeClr val="accent5">
                  <a:lumMod val="50000"/>
                </a:schemeClr>
              </a:buClr>
              <a:buFont typeface="+mj-lt"/>
              <a:buAutoNum type="arabicPeriod"/>
            </a:pPr>
            <a:r>
              <a:rPr lang="zh-TW" altLang="en-US" sz="3600" b="1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以身作則做環保，隨時隨地做</a:t>
            </a:r>
            <a:r>
              <a:rPr lang="zh-TW" altLang="en-US" sz="3600" b="1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環保。</a:t>
            </a:r>
            <a:endParaRPr lang="en-US" altLang="zh-TW" sz="3600" b="1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z="2400" dirty="0" smtClean="0">
                <a:latin typeface="Berlin Sans FB Demi" pitchFamily="34" charset="0"/>
              </a:rPr>
              <a:t>P.6</a:t>
            </a:r>
            <a:endParaRPr lang="zh-TW" altLang="en-US" sz="2400" dirty="0">
              <a:latin typeface="Berlin Sans FB Dem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27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979512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accent5">
                    <a:lumMod val="75000"/>
                  </a:schemeClr>
                </a:solidFill>
                <a:latin typeface="標楷體" pitchFamily="65" charset="-120"/>
                <a:ea typeface="標楷體" pitchFamily="65" charset="-120"/>
              </a:rPr>
              <a:t>設備清單</a:t>
            </a:r>
            <a:endParaRPr lang="zh-TW" altLang="en-US" dirty="0">
              <a:solidFill>
                <a:schemeClr val="accent5">
                  <a:lumMod val="75000"/>
                </a:schemeClr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z="2400" dirty="0" smtClean="0">
                <a:latin typeface="Berlin Sans FB Demi" pitchFamily="34" charset="0"/>
              </a:rPr>
              <a:t>P.7</a:t>
            </a:r>
            <a:endParaRPr lang="zh-TW" altLang="en-US" sz="2400" dirty="0">
              <a:latin typeface="Berlin Sans FB Demi" pitchFamily="34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5274670"/>
              </p:ext>
            </p:extLst>
          </p:nvPr>
        </p:nvGraphicFramePr>
        <p:xfrm>
          <a:off x="323528" y="1700806"/>
          <a:ext cx="8280920" cy="418910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51310"/>
                <a:gridCol w="2012186"/>
                <a:gridCol w="5417424"/>
              </a:tblGrid>
              <a:tr h="4320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latin typeface="標楷體" pitchFamily="65" charset="-120"/>
                          <a:ea typeface="標楷體" pitchFamily="65" charset="-120"/>
                        </a:rPr>
                        <a:t>類別</a:t>
                      </a:r>
                      <a:endParaRPr lang="zh-TW" altLang="en-US" sz="2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latin typeface="標楷體" pitchFamily="65" charset="-120"/>
                          <a:ea typeface="標楷體" pitchFamily="65" charset="-120"/>
                        </a:rPr>
                        <a:t>名稱</a:t>
                      </a:r>
                      <a:endParaRPr lang="zh-TW" altLang="en-US" sz="2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latin typeface="標楷體" pitchFamily="65" charset="-120"/>
                          <a:ea typeface="標楷體" pitchFamily="65" charset="-120"/>
                        </a:rPr>
                        <a:t>應用說明</a:t>
                      </a:r>
                      <a:endParaRPr lang="zh-TW" altLang="en-US" sz="2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167401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latin typeface="標楷體" pitchFamily="65" charset="-120"/>
                          <a:ea typeface="標楷體" pitchFamily="65" charset="-120"/>
                        </a:rPr>
                        <a:t>硬體</a:t>
                      </a:r>
                      <a:endParaRPr lang="zh-TW" altLang="en-US" sz="2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latin typeface="標楷體" pitchFamily="65" charset="-120"/>
                          <a:ea typeface="標楷體" pitchFamily="65" charset="-120"/>
                        </a:rPr>
                        <a:t>馬達 </a:t>
                      </a:r>
                      <a:r>
                        <a:rPr lang="en-US" altLang="zh-TW" sz="2400" b="1" dirty="0" smtClean="0">
                          <a:latin typeface="標楷體" pitchFamily="65" charset="-120"/>
                          <a:ea typeface="標楷體" pitchFamily="65" charset="-120"/>
                        </a:rPr>
                        <a:t>x 3</a:t>
                      </a:r>
                      <a:r>
                        <a:rPr lang="zh-TW" altLang="en-US" sz="2400" b="1" dirty="0" smtClean="0">
                          <a:latin typeface="標楷體" pitchFamily="65" charset="-120"/>
                          <a:ea typeface="標楷體" pitchFamily="65" charset="-120"/>
                        </a:rPr>
                        <a:t>顆</a:t>
                      </a:r>
                      <a:endParaRPr lang="zh-TW" altLang="en-US" sz="2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>
                          <a:latin typeface="標楷體" pitchFamily="65" charset="-120"/>
                          <a:ea typeface="標楷體" pitchFamily="65" charset="-120"/>
                        </a:rPr>
                        <a:t>1</a:t>
                      </a:r>
                      <a:r>
                        <a:rPr lang="en-US" altLang="zh-TW" sz="2400" b="1" baseline="30000" dirty="0" smtClean="0">
                          <a:latin typeface="標楷體" pitchFamily="65" charset="-120"/>
                          <a:ea typeface="標楷體" pitchFamily="65" charset="-120"/>
                        </a:rPr>
                        <a:t>st</a:t>
                      </a:r>
                      <a:r>
                        <a:rPr lang="zh-TW" altLang="en-US" sz="2400" b="1" dirty="0" smtClean="0">
                          <a:latin typeface="標楷體" pitchFamily="65" charset="-120"/>
                          <a:ea typeface="標楷體" pitchFamily="65" charset="-120"/>
                        </a:rPr>
                        <a:t>馬達</a:t>
                      </a:r>
                      <a:r>
                        <a:rPr lang="en-US" altLang="zh-TW" sz="2400" b="1" dirty="0" smtClean="0">
                          <a:latin typeface="標楷體" pitchFamily="65" charset="-120"/>
                          <a:ea typeface="標楷體" pitchFamily="65" charset="-120"/>
                        </a:rPr>
                        <a:t>:</a:t>
                      </a:r>
                    </a:p>
                    <a:p>
                      <a:pPr algn="ctr"/>
                      <a:r>
                        <a:rPr lang="zh-TW" altLang="en-US" sz="2400" b="1" dirty="0" smtClean="0">
                          <a:latin typeface="標楷體" pitchFamily="65" charset="-120"/>
                          <a:ea typeface="標楷體" pitchFamily="65" charset="-120"/>
                        </a:rPr>
                        <a:t>加了竹筷、瓶蓋</a:t>
                      </a:r>
                      <a:r>
                        <a:rPr lang="en-US" altLang="zh-TW" sz="2400" b="1" dirty="0" smtClean="0">
                          <a:latin typeface="標楷體" pitchFamily="65" charset="-120"/>
                          <a:ea typeface="標楷體" pitchFamily="65" charset="-120"/>
                          <a:sym typeface="Wingdings" pitchFamily="2" charset="2"/>
                        </a:rPr>
                        <a:t></a:t>
                      </a:r>
                      <a:r>
                        <a:rPr lang="zh-TW" altLang="en-US" sz="2400" b="1" dirty="0" smtClean="0">
                          <a:latin typeface="標楷體" pitchFamily="65" charset="-120"/>
                          <a:ea typeface="標楷體" pitchFamily="65" charset="-120"/>
                        </a:rPr>
                        <a:t>穩定順著軌道滑落</a:t>
                      </a:r>
                      <a:endParaRPr lang="en-US" altLang="zh-TW" sz="2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  <a:p>
                      <a:pPr algn="ctr"/>
                      <a:r>
                        <a:rPr lang="en-US" altLang="zh-TW" sz="2400" b="1" dirty="0" smtClean="0">
                          <a:latin typeface="標楷體" pitchFamily="65" charset="-120"/>
                          <a:ea typeface="標楷體" pitchFamily="65" charset="-120"/>
                        </a:rPr>
                        <a:t>2</a:t>
                      </a:r>
                      <a:r>
                        <a:rPr lang="en-US" altLang="zh-TW" sz="2400" b="1" baseline="30000" dirty="0" smtClean="0">
                          <a:latin typeface="標楷體" pitchFamily="65" charset="-120"/>
                          <a:ea typeface="標楷體" pitchFamily="65" charset="-120"/>
                        </a:rPr>
                        <a:t>nd</a:t>
                      </a:r>
                      <a:r>
                        <a:rPr lang="zh-TW" altLang="en-US" sz="2400" b="1" baseline="0" dirty="0" smtClean="0">
                          <a:latin typeface="標楷體" pitchFamily="65" charset="-120"/>
                          <a:ea typeface="標楷體" pitchFamily="65" charset="-120"/>
                        </a:rPr>
                        <a:t>、</a:t>
                      </a:r>
                      <a:r>
                        <a:rPr lang="en-US" altLang="zh-TW" sz="2400" b="1" baseline="0" dirty="0" smtClean="0">
                          <a:latin typeface="標楷體" pitchFamily="65" charset="-120"/>
                          <a:ea typeface="標楷體" pitchFamily="65" charset="-120"/>
                        </a:rPr>
                        <a:t>3</a:t>
                      </a:r>
                      <a:r>
                        <a:rPr lang="en-US" altLang="zh-TW" sz="2400" b="1" baseline="30000" dirty="0" smtClean="0">
                          <a:latin typeface="標楷體" pitchFamily="65" charset="-120"/>
                          <a:ea typeface="標楷體" pitchFamily="65" charset="-120"/>
                        </a:rPr>
                        <a:t>rd</a:t>
                      </a:r>
                      <a:r>
                        <a:rPr lang="zh-TW" altLang="en-US" sz="2400" b="1" dirty="0" smtClean="0">
                          <a:latin typeface="標楷體" pitchFamily="65" charset="-120"/>
                          <a:ea typeface="標楷體" pitchFamily="65" charset="-120"/>
                        </a:rPr>
                        <a:t>馬達</a:t>
                      </a:r>
                      <a:r>
                        <a:rPr lang="en-US" altLang="zh-TW" sz="2400" b="1" dirty="0" smtClean="0">
                          <a:latin typeface="標楷體" pitchFamily="65" charset="-120"/>
                          <a:ea typeface="標楷體" pitchFamily="65" charset="-120"/>
                        </a:rPr>
                        <a:t>:</a:t>
                      </a:r>
                    </a:p>
                    <a:p>
                      <a:pPr algn="ctr"/>
                      <a:r>
                        <a:rPr lang="zh-TW" altLang="en-US" sz="2400" b="1" dirty="0" smtClean="0">
                          <a:latin typeface="標楷體" pitchFamily="65" charset="-120"/>
                          <a:ea typeface="標楷體" pitchFamily="65" charset="-120"/>
                        </a:rPr>
                        <a:t>加竹筷</a:t>
                      </a:r>
                      <a:r>
                        <a:rPr lang="en-US" altLang="zh-TW" sz="2400" b="1" dirty="0" smtClean="0">
                          <a:latin typeface="標楷體" pitchFamily="65" charset="-120"/>
                          <a:ea typeface="標楷體" pitchFamily="65" charset="-120"/>
                          <a:sym typeface="Wingdings" pitchFamily="2" charset="2"/>
                        </a:rPr>
                        <a:t></a:t>
                      </a:r>
                      <a:r>
                        <a:rPr lang="zh-TW" altLang="en-US" sz="2400" b="1" baseline="0" dirty="0" smtClean="0">
                          <a:latin typeface="標楷體" pitchFamily="65" charset="-120"/>
                          <a:ea typeface="標楷體" pitchFamily="65" charset="-120"/>
                        </a:rPr>
                        <a:t>輕觸瓶身</a:t>
                      </a:r>
                      <a:r>
                        <a:rPr lang="en-US" altLang="zh-TW" sz="2400" b="1" baseline="0" dirty="0" smtClean="0">
                          <a:latin typeface="標楷體" pitchFamily="65" charset="-120"/>
                          <a:ea typeface="標楷體" pitchFamily="65" charset="-120"/>
                          <a:sym typeface="Wingdings" pitchFamily="2" charset="2"/>
                        </a:rPr>
                        <a:t></a:t>
                      </a:r>
                      <a:r>
                        <a:rPr lang="zh-TW" altLang="en-US" sz="2400" b="1" baseline="0" dirty="0" smtClean="0">
                          <a:latin typeface="標楷體" pitchFamily="65" charset="-120"/>
                          <a:ea typeface="標楷體" pitchFamily="65" charset="-120"/>
                          <a:sym typeface="Wingdings" pitchFamily="2" charset="2"/>
                        </a:rPr>
                        <a:t>掉落至儲存筒</a:t>
                      </a:r>
                      <a:endParaRPr lang="en-US" altLang="zh-TW" sz="2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  <a:p>
                      <a:pPr algn="ctr"/>
                      <a:endParaRPr lang="zh-TW" altLang="en-US" sz="2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726461">
                <a:tc>
                  <a:txBody>
                    <a:bodyPr/>
                    <a:lstStyle/>
                    <a:p>
                      <a:pPr algn="ctr"/>
                      <a:endParaRPr lang="zh-TW" altLang="en-US" sz="2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>
                          <a:latin typeface="標楷體" pitchFamily="65" charset="-120"/>
                          <a:ea typeface="標楷體" pitchFamily="65" charset="-120"/>
                        </a:rPr>
                        <a:t>FSR406</a:t>
                      </a:r>
                    </a:p>
                    <a:p>
                      <a:pPr algn="ctr"/>
                      <a:r>
                        <a:rPr lang="en-US" altLang="zh-TW" sz="2400" b="1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zh-TW" altLang="en-US" sz="2400" b="1" dirty="0" smtClean="0">
                          <a:latin typeface="標楷體" pitchFamily="65" charset="-120"/>
                          <a:ea typeface="標楷體" pitchFamily="65" charset="-120"/>
                        </a:rPr>
                        <a:t>壓敏電阻</a:t>
                      </a:r>
                      <a:r>
                        <a:rPr lang="en-US" altLang="zh-TW" sz="2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2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i="0" kern="1200" dirty="0" smtClean="0">
                          <a:solidFill>
                            <a:schemeClr val="dk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透過電阻值的改變來偵測感應到了多少壓力</a:t>
                      </a:r>
                      <a:endParaRPr lang="zh-TW" altLang="en-US" sz="2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494352">
                <a:tc>
                  <a:txBody>
                    <a:bodyPr/>
                    <a:lstStyle/>
                    <a:p>
                      <a:pPr algn="ctr"/>
                      <a:endParaRPr lang="zh-TW" altLang="en-US" sz="2400" b="1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>
                          <a:latin typeface="標楷體" pitchFamily="65" charset="-120"/>
                          <a:ea typeface="標楷體" pitchFamily="65" charset="-120"/>
                        </a:rPr>
                        <a:t>AT89S52</a:t>
                      </a:r>
                      <a:endParaRPr lang="zh-TW" altLang="en-US" sz="2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latin typeface="標楷體" pitchFamily="65" charset="-120"/>
                          <a:ea typeface="標楷體" pitchFamily="65" charset="-120"/>
                        </a:rPr>
                        <a:t>主要連接 程式</a:t>
                      </a:r>
                      <a:r>
                        <a:rPr lang="en-US" altLang="zh-TW" sz="2400" b="1" dirty="0" smtClean="0">
                          <a:latin typeface="標楷體" pitchFamily="65" charset="-120"/>
                          <a:ea typeface="標楷體" pitchFamily="65" charset="-120"/>
                          <a:sym typeface="Wingdings" pitchFamily="2" charset="2"/>
                        </a:rPr>
                        <a:t></a:t>
                      </a:r>
                      <a:r>
                        <a:rPr lang="zh-TW" altLang="en-US" sz="2400" b="1" dirty="0" smtClean="0">
                          <a:latin typeface="標楷體" pitchFamily="65" charset="-120"/>
                          <a:ea typeface="標楷體" pitchFamily="65" charset="-120"/>
                          <a:sym typeface="Wingdings" pitchFamily="2" charset="2"/>
                        </a:rPr>
                        <a:t>實體</a:t>
                      </a:r>
                      <a:endParaRPr lang="en-US" altLang="zh-TW" sz="2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494352">
                <a:tc>
                  <a:txBody>
                    <a:bodyPr/>
                    <a:lstStyle/>
                    <a:p>
                      <a:pPr algn="ctr"/>
                      <a:endParaRPr lang="zh-TW" altLang="en-US" sz="2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i="0" kern="1200" dirty="0" smtClean="0">
                          <a:solidFill>
                            <a:schemeClr val="dk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RS-232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i="0" kern="1200" dirty="0" smtClean="0">
                          <a:solidFill>
                            <a:schemeClr val="dk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電腦串列埠外設連線</a:t>
                      </a:r>
                      <a:endParaRPr lang="zh-TW" altLang="en-US" sz="2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359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TW" sz="2400" dirty="0" smtClean="0">
                <a:latin typeface="Berlin Sans FB Demi" pitchFamily="34" charset="0"/>
              </a:rPr>
              <a:t>P.8</a:t>
            </a:r>
            <a:endParaRPr lang="zh-TW" altLang="en-US" sz="2400" dirty="0">
              <a:latin typeface="Berlin Sans FB Demi" pitchFamily="34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671277"/>
              </p:ext>
            </p:extLst>
          </p:nvPr>
        </p:nvGraphicFramePr>
        <p:xfrm>
          <a:off x="395537" y="1348760"/>
          <a:ext cx="8352927" cy="34013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58712"/>
                <a:gridCol w="2029683"/>
                <a:gridCol w="5464532"/>
              </a:tblGrid>
              <a:tr h="62081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latin typeface="標楷體" pitchFamily="65" charset="-120"/>
                          <a:ea typeface="標楷體" pitchFamily="65" charset="-120"/>
                        </a:rPr>
                        <a:t>類別</a:t>
                      </a:r>
                      <a:endParaRPr lang="zh-TW" altLang="en-US" sz="2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latin typeface="標楷體" pitchFamily="65" charset="-120"/>
                          <a:ea typeface="標楷體" pitchFamily="65" charset="-120"/>
                        </a:rPr>
                        <a:t>名稱</a:t>
                      </a:r>
                      <a:endParaRPr lang="zh-TW" altLang="en-US" sz="2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latin typeface="標楷體" pitchFamily="65" charset="-120"/>
                          <a:ea typeface="標楷體" pitchFamily="65" charset="-120"/>
                        </a:rPr>
                        <a:t>應用說明</a:t>
                      </a:r>
                      <a:endParaRPr lang="zh-TW" altLang="en-US" sz="2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62081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latin typeface="標楷體" pitchFamily="65" charset="-120"/>
                          <a:ea typeface="標楷體" pitchFamily="65" charset="-120"/>
                        </a:rPr>
                        <a:t>軟體</a:t>
                      </a:r>
                      <a:endParaRPr lang="zh-TW" altLang="en-US" sz="2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2400" b="1" i="0" kern="1200" dirty="0" smtClean="0">
                          <a:solidFill>
                            <a:schemeClr val="dk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i="0" kern="1200" dirty="0" smtClean="0">
                          <a:solidFill>
                            <a:schemeClr val="dk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使用簡化的語法和圖形，作為我們的介面</a:t>
                      </a:r>
                      <a:endParaRPr lang="zh-TW" altLang="en-US" sz="2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620816">
                <a:tc>
                  <a:txBody>
                    <a:bodyPr/>
                    <a:lstStyle/>
                    <a:p>
                      <a:pPr algn="ctr"/>
                      <a:endParaRPr lang="zh-TW" altLang="en-US" sz="2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i="0" kern="1200" dirty="0" err="1" smtClean="0">
                          <a:solidFill>
                            <a:schemeClr val="dk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Keil</a:t>
                      </a:r>
                      <a:r>
                        <a:rPr lang="en-US" altLang="zh-TW" sz="2400" b="1" i="0" kern="1200" dirty="0" smtClean="0">
                          <a:solidFill>
                            <a:schemeClr val="dk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 smtClean="0">
                          <a:latin typeface="標楷體" pitchFamily="65" charset="-120"/>
                          <a:ea typeface="標楷體" pitchFamily="65" charset="-120"/>
                        </a:rPr>
                        <a:t>撰寫</a:t>
                      </a:r>
                      <a:r>
                        <a:rPr lang="en-US" altLang="zh-TW" sz="2400" b="1" dirty="0" smtClean="0">
                          <a:latin typeface="標楷體" pitchFamily="65" charset="-120"/>
                          <a:ea typeface="標楷體" pitchFamily="65" charset="-120"/>
                        </a:rPr>
                        <a:t>AT89S52</a:t>
                      </a:r>
                      <a:r>
                        <a:rPr lang="zh-TW" altLang="en-US" sz="2400" b="1" dirty="0" smtClean="0">
                          <a:latin typeface="標楷體" pitchFamily="65" charset="-120"/>
                          <a:ea typeface="標楷體" pitchFamily="65" charset="-120"/>
                        </a:rPr>
                        <a:t>之程式</a:t>
                      </a:r>
                    </a:p>
                  </a:txBody>
                  <a:tcPr/>
                </a:tc>
              </a:tr>
              <a:tr h="513816">
                <a:tc>
                  <a:txBody>
                    <a:bodyPr/>
                    <a:lstStyle/>
                    <a:p>
                      <a:pPr algn="ctr"/>
                      <a:endParaRPr lang="zh-TW" altLang="en-US" sz="2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 smtClean="0">
                          <a:latin typeface="標楷體" pitchFamily="65" charset="-120"/>
                          <a:ea typeface="標楷體" pitchFamily="65" charset="-120"/>
                        </a:rPr>
                        <a:t>s51_pgm</a:t>
                      </a:r>
                      <a:endParaRPr lang="zh-TW" altLang="en-US" sz="2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 smtClean="0">
                          <a:latin typeface="標楷體" pitchFamily="65" charset="-120"/>
                          <a:ea typeface="標楷體" pitchFamily="65" charset="-120"/>
                        </a:rPr>
                        <a:t>燒錄</a:t>
                      </a:r>
                      <a:r>
                        <a:rPr lang="en-US" altLang="zh-TW" sz="2400" b="1" dirty="0" smtClean="0">
                          <a:latin typeface="標楷體" pitchFamily="65" charset="-120"/>
                          <a:ea typeface="標楷體" pitchFamily="65" charset="-120"/>
                        </a:rPr>
                        <a:t>AT89S52</a:t>
                      </a:r>
                      <a:r>
                        <a:rPr lang="zh-TW" altLang="en-US" sz="2400" b="1" dirty="0" smtClean="0">
                          <a:latin typeface="標楷體" pitchFamily="65" charset="-120"/>
                          <a:ea typeface="標楷體" pitchFamily="65" charset="-120"/>
                        </a:rPr>
                        <a:t>之程式</a:t>
                      </a:r>
                    </a:p>
                  </a:txBody>
                  <a:tcPr/>
                </a:tc>
              </a:tr>
              <a:tr h="432048">
                <a:tc>
                  <a:txBody>
                    <a:bodyPr/>
                    <a:lstStyle/>
                    <a:p>
                      <a:pPr algn="ctr"/>
                      <a:endParaRPr lang="zh-TW" altLang="en-US" sz="2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2400" b="1" i="0" kern="1200" dirty="0" smtClean="0">
                          <a:solidFill>
                            <a:schemeClr val="dk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Designer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latin typeface="標楷體" pitchFamily="65" charset="-120"/>
                          <a:ea typeface="標楷體" pitchFamily="65" charset="-120"/>
                        </a:rPr>
                        <a:t>畫電路圖</a:t>
                      </a:r>
                      <a:endParaRPr lang="zh-TW" altLang="en-US" sz="2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798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627784" y="404664"/>
            <a:ext cx="3855029" cy="961176"/>
          </a:xfrm>
        </p:spPr>
        <p:txBody>
          <a:bodyPr/>
          <a:lstStyle/>
          <a:p>
            <a:pPr algn="dist"/>
            <a:r>
              <a:rPr lang="zh-TW" altLang="en-US" b="1" dirty="0" smtClean="0">
                <a:solidFill>
                  <a:schemeClr val="accent5"/>
                </a:solidFill>
                <a:latin typeface="標楷體" pitchFamily="65" charset="-120"/>
                <a:ea typeface="標楷體" pitchFamily="65" charset="-120"/>
              </a:rPr>
              <a:t>建構圖</a:t>
            </a:r>
            <a:endParaRPr lang="zh-TW" altLang="en-US" b="1" dirty="0">
              <a:solidFill>
                <a:schemeClr val="accent5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z="2400" dirty="0" smtClean="0">
                <a:latin typeface="Berlin Sans FB Demi" pitchFamily="34" charset="0"/>
              </a:rPr>
              <a:t>P.9</a:t>
            </a:r>
            <a:endParaRPr lang="zh-TW" altLang="en-US" sz="2400" dirty="0">
              <a:latin typeface="Berlin Sans FB Demi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572399" y="3036415"/>
            <a:ext cx="1412841" cy="67306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400" b="1" kern="1200" dirty="0">
                <a:solidFill>
                  <a:srgbClr val="000000"/>
                </a:solidFill>
                <a:effectLst/>
                <a:latin typeface="標楷體"/>
                <a:cs typeface="Times New Roman"/>
              </a:rPr>
              <a:t>AT89S52</a:t>
            </a:r>
            <a:endParaRPr lang="zh-TW" sz="2400" dirty="0">
              <a:effectLst/>
              <a:latin typeface="新細明體"/>
              <a:cs typeface="新細明體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697869" y="2414829"/>
            <a:ext cx="745666" cy="211350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0"/>
              </a:spcAft>
            </a:pPr>
            <a:r>
              <a:rPr lang="zh-TW" sz="2400" b="1" kern="1200" dirty="0">
                <a:solidFill>
                  <a:srgbClr val="000000"/>
                </a:solidFill>
                <a:effectLst/>
                <a:latin typeface="新細明體"/>
                <a:ea typeface="標楷體"/>
                <a:cs typeface="Times New Roman"/>
              </a:rPr>
              <a:t>達林頓電路</a:t>
            </a:r>
            <a:endParaRPr lang="zh-TW" sz="2400" dirty="0">
              <a:effectLst/>
              <a:latin typeface="新細明體"/>
              <a:cs typeface="新細明體"/>
            </a:endParaRPr>
          </a:p>
        </p:txBody>
      </p:sp>
      <p:sp>
        <p:nvSpPr>
          <p:cNvPr id="42" name="圓角矩形 41"/>
          <p:cNvSpPr/>
          <p:nvPr/>
        </p:nvSpPr>
        <p:spPr>
          <a:xfrm>
            <a:off x="7236296" y="2481678"/>
            <a:ext cx="575602" cy="204665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0"/>
              </a:spcAft>
            </a:pPr>
            <a:r>
              <a:rPr lang="zh-TW" sz="2400" b="1" kern="1200" dirty="0">
                <a:solidFill>
                  <a:srgbClr val="000000"/>
                </a:solidFill>
                <a:effectLst/>
                <a:latin typeface="新細明體"/>
                <a:ea typeface="標楷體"/>
                <a:cs typeface="Times New Roman"/>
              </a:rPr>
              <a:t>馬達組</a:t>
            </a:r>
            <a:endParaRPr lang="zh-TW" sz="2400" dirty="0">
              <a:effectLst/>
              <a:latin typeface="新細明體"/>
              <a:cs typeface="新細明體"/>
            </a:endParaRPr>
          </a:p>
        </p:txBody>
      </p:sp>
      <p:sp>
        <p:nvSpPr>
          <p:cNvPr id="43" name="圓角矩形 42"/>
          <p:cNvSpPr/>
          <p:nvPr/>
        </p:nvSpPr>
        <p:spPr>
          <a:xfrm>
            <a:off x="3608632" y="1652335"/>
            <a:ext cx="1648315" cy="7554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0"/>
              </a:spcAft>
            </a:pPr>
            <a:r>
              <a:rPr lang="zh-TW" sz="2400" b="1" kern="1200" dirty="0">
                <a:solidFill>
                  <a:srgbClr val="000000"/>
                </a:solidFill>
                <a:effectLst/>
                <a:latin typeface="新細明體"/>
                <a:ea typeface="標楷體"/>
                <a:cs typeface="Times New Roman"/>
              </a:rPr>
              <a:t>壓力感測</a:t>
            </a:r>
            <a:endParaRPr lang="zh-TW" sz="2400" dirty="0">
              <a:effectLst/>
              <a:latin typeface="新細明體"/>
              <a:cs typeface="新細明體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410666" y="3048643"/>
            <a:ext cx="1072713" cy="6538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400" b="1" kern="1200" dirty="0">
                <a:solidFill>
                  <a:srgbClr val="000000"/>
                </a:solidFill>
                <a:effectLst/>
                <a:latin typeface="標楷體"/>
                <a:cs typeface="Times New Roman"/>
              </a:rPr>
              <a:t>PC</a:t>
            </a:r>
            <a:endParaRPr lang="zh-TW" sz="2400" dirty="0">
              <a:effectLst/>
              <a:latin typeface="新細明體"/>
              <a:cs typeface="新細明體"/>
            </a:endParaRPr>
          </a:p>
        </p:txBody>
      </p:sp>
      <p:sp>
        <p:nvSpPr>
          <p:cNvPr id="46" name="圓角矩形 45"/>
          <p:cNvSpPr/>
          <p:nvPr/>
        </p:nvSpPr>
        <p:spPr>
          <a:xfrm>
            <a:off x="955152" y="4451808"/>
            <a:ext cx="2236999" cy="94228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400" b="1" kern="1200" dirty="0">
                <a:solidFill>
                  <a:srgbClr val="000000"/>
                </a:solidFill>
                <a:effectLst/>
                <a:latin typeface="標楷體"/>
                <a:cs typeface="Times New Roman"/>
              </a:rPr>
              <a:t>Processing </a:t>
            </a:r>
            <a:r>
              <a:rPr lang="zh-TW" sz="2400" b="1" kern="1200" dirty="0">
                <a:solidFill>
                  <a:srgbClr val="000000"/>
                </a:solidFill>
                <a:effectLst/>
                <a:latin typeface="新細明體"/>
                <a:ea typeface="標楷體"/>
                <a:cs typeface="Times New Roman"/>
              </a:rPr>
              <a:t>顯示</a:t>
            </a:r>
            <a:endParaRPr lang="zh-TW" sz="2400" dirty="0">
              <a:effectLst/>
              <a:latin typeface="新細明體"/>
              <a:cs typeface="新細明體"/>
            </a:endParaRPr>
          </a:p>
        </p:txBody>
      </p:sp>
      <p:cxnSp>
        <p:nvCxnSpPr>
          <p:cNvPr id="47" name="直線接點 46"/>
          <p:cNvCxnSpPr>
            <a:stCxn id="45" idx="3"/>
            <a:endCxn id="40" idx="1"/>
          </p:cNvCxnSpPr>
          <p:nvPr/>
        </p:nvCxnSpPr>
        <p:spPr>
          <a:xfrm flipV="1">
            <a:off x="2483379" y="3372946"/>
            <a:ext cx="1089020" cy="261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/>
          <p:nvPr/>
        </p:nvCxnSpPr>
        <p:spPr>
          <a:xfrm>
            <a:off x="4432790" y="2371161"/>
            <a:ext cx="0" cy="71426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>
            <a:off x="5076044" y="3522666"/>
            <a:ext cx="62182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>
            <a:off x="6443535" y="3540739"/>
            <a:ext cx="79276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文字方塊 43"/>
          <p:cNvSpPr txBox="1"/>
          <p:nvPr/>
        </p:nvSpPr>
        <p:spPr>
          <a:xfrm>
            <a:off x="2483379" y="2728295"/>
            <a:ext cx="1135929" cy="5631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400" b="1" kern="1200" dirty="0" smtClean="0">
                <a:solidFill>
                  <a:srgbClr val="000000"/>
                </a:solidFill>
                <a:effectLst/>
                <a:latin typeface="標楷體"/>
                <a:cs typeface="Times New Roman"/>
              </a:rPr>
              <a:t>RS</a:t>
            </a:r>
            <a:r>
              <a:rPr lang="en-US" altLang="zh-TW" sz="2400" b="1" kern="1200" dirty="0" smtClean="0">
                <a:solidFill>
                  <a:srgbClr val="000000"/>
                </a:solidFill>
                <a:effectLst/>
                <a:latin typeface="標楷體"/>
                <a:cs typeface="Times New Roman"/>
              </a:rPr>
              <a:t>-</a:t>
            </a:r>
            <a:r>
              <a:rPr lang="en-US" sz="2400" b="1" kern="1200" dirty="0" smtClean="0">
                <a:solidFill>
                  <a:srgbClr val="000000"/>
                </a:solidFill>
                <a:effectLst/>
                <a:latin typeface="標楷體"/>
                <a:cs typeface="Times New Roman"/>
              </a:rPr>
              <a:t>232</a:t>
            </a:r>
            <a:endParaRPr lang="zh-TW" sz="2400" dirty="0">
              <a:effectLst/>
              <a:latin typeface="新細明體"/>
              <a:cs typeface="新細明體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736591" y="1628205"/>
            <a:ext cx="1151204" cy="7628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zh-TW" sz="2400" b="1" kern="1200" dirty="0">
                <a:solidFill>
                  <a:srgbClr val="000000"/>
                </a:solidFill>
                <a:effectLst/>
                <a:latin typeface="新細明體"/>
                <a:ea typeface="標楷體"/>
                <a:cs typeface="Times New Roman"/>
              </a:rPr>
              <a:t>重物</a:t>
            </a:r>
            <a:endParaRPr lang="zh-TW" sz="2400" dirty="0">
              <a:effectLst/>
              <a:latin typeface="新細明體"/>
              <a:cs typeface="新細明體"/>
            </a:endParaRPr>
          </a:p>
        </p:txBody>
      </p:sp>
      <p:cxnSp>
        <p:nvCxnSpPr>
          <p:cNvPr id="53" name="直線單箭頭接點 52"/>
          <p:cNvCxnSpPr/>
          <p:nvPr/>
        </p:nvCxnSpPr>
        <p:spPr>
          <a:xfrm>
            <a:off x="2978183" y="2030073"/>
            <a:ext cx="62182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>
            <a:off x="2073652" y="3709476"/>
            <a:ext cx="0" cy="75547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39"/>
          <p:cNvSpPr>
            <a:spLocks noChangeArrowheads="1"/>
          </p:cNvSpPr>
          <p:nvPr/>
        </p:nvSpPr>
        <p:spPr bwMode="auto">
          <a:xfrm>
            <a:off x="5918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9" name="Rectangle 48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1957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高階主管">
  <a:themeElements>
    <a:clrScheme name="高階主管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高階主管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高階主管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1431</TotalTime>
  <Words>448</Words>
  <Application>Microsoft Office PowerPoint</Application>
  <PresentationFormat>如螢幕大小 (4:3)</PresentationFormat>
  <Paragraphs>143</Paragraphs>
  <Slides>18</Slides>
  <Notes>6</Notes>
  <HiddenSlides>0</HiddenSlides>
  <MMClips>1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19" baseType="lpstr">
      <vt:lpstr>高階主管</vt:lpstr>
      <vt:lpstr>綠化回收機 (Green Recycler)</vt:lpstr>
      <vt:lpstr>目錄</vt:lpstr>
      <vt:lpstr>專題基本資料</vt:lpstr>
      <vt:lpstr>組員介紹與分工</vt:lpstr>
      <vt:lpstr>PowerPoint 簡報</vt:lpstr>
      <vt:lpstr>製作動機</vt:lpstr>
      <vt:lpstr>設備清單</vt:lpstr>
      <vt:lpstr>PowerPoint 簡報</vt:lpstr>
      <vt:lpstr>建構圖</vt:lpstr>
      <vt:lpstr>製作過程</vt:lpstr>
      <vt:lpstr>PowerPoint 簡報</vt:lpstr>
      <vt:lpstr>PowerPoint 簡報</vt:lpstr>
      <vt:lpstr>PowerPoint 簡報</vt:lpstr>
      <vt:lpstr>PowerPoint 簡報</vt:lpstr>
      <vt:lpstr>未來展望</vt:lpstr>
      <vt:lpstr>PowerPoint 簡報</vt:lpstr>
      <vt:lpstr>大合照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Customer</dc:creator>
  <cp:lastModifiedBy>teacher</cp:lastModifiedBy>
  <cp:revision>111</cp:revision>
  <dcterms:created xsi:type="dcterms:W3CDTF">2012-10-27T03:06:56Z</dcterms:created>
  <dcterms:modified xsi:type="dcterms:W3CDTF">2013-01-09T02:18:27Z</dcterms:modified>
</cp:coreProperties>
</file>